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2" r:id="rId2"/>
  </p:sldMasterIdLst>
  <p:notesMasterIdLst>
    <p:notesMasterId r:id="rId13"/>
  </p:notesMasterIdLst>
  <p:sldIdLst>
    <p:sldId id="290" r:id="rId3"/>
    <p:sldId id="320" r:id="rId4"/>
    <p:sldId id="316" r:id="rId5"/>
    <p:sldId id="311" r:id="rId6"/>
    <p:sldId id="313" r:id="rId7"/>
    <p:sldId id="312" r:id="rId8"/>
    <p:sldId id="308" r:id="rId9"/>
    <p:sldId id="318" r:id="rId10"/>
    <p:sldId id="314" r:id="rId11"/>
    <p:sldId id="298" r:id="rId12"/>
  </p:sldIdLst>
  <p:sldSz cx="10693400" cy="7561263"/>
  <p:notesSz cx="6718300" cy="9867900"/>
  <p:defaultTextStyle>
    <a:defPPr>
      <a:defRPr lang="ru-RU"/>
    </a:defPPr>
    <a:lvl1pPr marL="0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0425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0850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1275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1701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2123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2551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42974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63396" algn="l" defTabSz="1040850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orient="horz" pos="1116">
          <p15:clr>
            <a:srgbClr val="A4A3A4"/>
          </p15:clr>
        </p15:guide>
        <p15:guide id="3" orient="horz" pos="348">
          <p15:clr>
            <a:srgbClr val="A4A3A4"/>
          </p15:clr>
        </p15:guide>
        <p15:guide id="4" orient="horz" pos="4470">
          <p15:clr>
            <a:srgbClr val="A4A3A4"/>
          </p15:clr>
        </p15:guide>
        <p15:guide id="5" pos="3368">
          <p15:clr>
            <a:srgbClr val="A4A3A4"/>
          </p15:clr>
        </p15:guide>
        <p15:guide id="6" pos="828">
          <p15:clr>
            <a:srgbClr val="A4A3A4"/>
          </p15:clr>
        </p15:guide>
        <p15:guide id="7" pos="1824">
          <p15:clr>
            <a:srgbClr val="A4A3A4"/>
          </p15:clr>
        </p15:guide>
        <p15:guide id="8" pos="6011">
          <p15:clr>
            <a:srgbClr val="A4A3A4"/>
          </p15:clr>
        </p15:guide>
        <p15:guide id="9" pos="6457">
          <p15:clr>
            <a:srgbClr val="A4A3A4"/>
          </p15:clr>
        </p15:guide>
        <p15:guide id="10" pos="6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A980"/>
    <a:srgbClr val="9A1652"/>
    <a:srgbClr val="4F81BD"/>
    <a:srgbClr val="FF6969"/>
    <a:srgbClr val="FF5050"/>
    <a:srgbClr val="18757A"/>
    <a:srgbClr val="87132F"/>
    <a:srgbClr val="C31B43"/>
    <a:srgbClr val="12575A"/>
    <a:srgbClr val="2392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 showGuides="1">
      <p:cViewPr varScale="1">
        <p:scale>
          <a:sx n="75" d="100"/>
          <a:sy n="75" d="100"/>
        </p:scale>
        <p:origin x="-972" y="-108"/>
      </p:cViewPr>
      <p:guideLst>
        <p:guide orient="horz" pos="2382"/>
        <p:guide orient="horz" pos="1116"/>
        <p:guide orient="horz" pos="348"/>
        <p:guide orient="horz" pos="4470"/>
        <p:guide pos="3368"/>
        <p:guide pos="828"/>
        <p:guide pos="1824"/>
        <p:guide pos="6011"/>
        <p:guide pos="6457"/>
        <p:guide pos="6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3934074620207965E-2"/>
          <c:y val="2.3209819505149835E-2"/>
          <c:w val="0.91424129159020484"/>
          <c:h val="0.5880864185822172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выездных налоговых проверок (тысяч) </c:v>
                </c:pt>
              </c:strCache>
            </c:strRef>
          </c:tx>
          <c:spPr>
            <a:ln>
              <a:solidFill>
                <a:srgbClr val="336699"/>
              </a:solidFill>
              <a:tailEnd type="stealth"/>
            </a:ln>
            <a:effectLst>
              <a:softEdge rad="0"/>
            </a:effectLst>
          </c:spPr>
          <c:marker>
            <c:symbol val="circle"/>
            <c:size val="5"/>
            <c:spPr>
              <a:solidFill>
                <a:srgbClr val="336699"/>
              </a:solidFill>
              <a:ln>
                <a:solidFill>
                  <a:srgbClr val="336699"/>
                </a:solidFill>
              </a:ln>
              <a:effectLst>
                <a:softEdge rad="0"/>
              </a:effectLst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56</c:v>
                </c:pt>
                <c:pt idx="1">
                  <c:v>41</c:v>
                </c:pt>
                <c:pt idx="2">
                  <c:v>36</c:v>
                </c:pt>
                <c:pt idx="3">
                  <c:v>32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204800"/>
        <c:axId val="24206720"/>
      </c:line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Эффективность налоговых проверок (доначислено на 1 выездную проверку, млн. руб.)</c:v>
                </c:pt>
              </c:strCache>
            </c:strRef>
          </c:tx>
          <c:spPr>
            <a:ln>
              <a:solidFill>
                <a:srgbClr val="339966"/>
              </a:solidFill>
              <a:tailEnd type="stealth"/>
            </a:ln>
          </c:spPr>
          <c:marker>
            <c:symbol val="circle"/>
            <c:size val="5"/>
            <c:spPr>
              <a:solidFill>
                <a:srgbClr val="339966"/>
              </a:solidFill>
              <a:ln>
                <a:solidFill>
                  <a:srgbClr val="339966"/>
                </a:solidFill>
              </a:ln>
            </c:spPr>
          </c:marker>
          <c:cat>
            <c:numRef>
              <c:f>Лист1!$A$2:$A$5</c:f>
              <c:numCache>
                <c:formatCode>General</c:formatCod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Лист1!$C$2:$C$5</c:f>
              <c:numCache>
                <c:formatCode>0.0%</c:formatCode>
                <c:ptCount val="4"/>
                <c:pt idx="0">
                  <c:v>5.6000000000000001E-2</c:v>
                </c:pt>
                <c:pt idx="1">
                  <c:v>6.9000000000000006E-2</c:v>
                </c:pt>
                <c:pt idx="2">
                  <c:v>8.2000000000000003E-2</c:v>
                </c:pt>
                <c:pt idx="3">
                  <c:v>8.5000000000000006E-2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216704"/>
        <c:axId val="24218240"/>
      </c:lineChart>
      <c:catAx>
        <c:axId val="24204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Arial Narrow" pitchFamily="34" charset="0"/>
              </a:defRPr>
            </a:pPr>
            <a:endParaRPr lang="ru-RU"/>
          </a:p>
        </c:txPr>
        <c:crossAx val="24206720"/>
        <c:crosses val="autoZero"/>
        <c:auto val="1"/>
        <c:lblAlgn val="ctr"/>
        <c:lblOffset val="100"/>
        <c:noMultiLvlLbl val="0"/>
      </c:catAx>
      <c:valAx>
        <c:axId val="24206720"/>
        <c:scaling>
          <c:orientation val="minMax"/>
          <c:max val="60"/>
          <c:min val="3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666">
                <a:solidFill>
                  <a:schemeClr val="bg1"/>
                </a:solidFill>
              </a:defRPr>
            </a:pPr>
            <a:endParaRPr lang="ru-RU"/>
          </a:p>
        </c:txPr>
        <c:crossAx val="24204800"/>
        <c:crosses val="autoZero"/>
        <c:crossBetween val="between"/>
      </c:valAx>
      <c:catAx>
        <c:axId val="242167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4218240"/>
        <c:crosses val="autoZero"/>
        <c:auto val="1"/>
        <c:lblAlgn val="ctr"/>
        <c:lblOffset val="100"/>
        <c:noMultiLvlLbl val="0"/>
      </c:catAx>
      <c:valAx>
        <c:axId val="24218240"/>
        <c:scaling>
          <c:orientation val="minMax"/>
          <c:max val="0.1"/>
          <c:min val="5.000000000000001E-2"/>
        </c:scaling>
        <c:delete val="0"/>
        <c:axPos val="r"/>
        <c:numFmt formatCode="0.0%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666">
                <a:solidFill>
                  <a:schemeClr val="bg1"/>
                </a:solidFill>
              </a:defRPr>
            </a:pPr>
            <a:endParaRPr lang="ru-RU"/>
          </a:p>
        </c:txPr>
        <c:crossAx val="24216704"/>
        <c:crosses val="max"/>
        <c:crossBetween val="between"/>
      </c:valAx>
      <c:spPr>
        <a:noFill/>
        <a:ln w="25418">
          <a:noFill/>
        </a:ln>
      </c:spPr>
    </c:plotArea>
    <c:legend>
      <c:legendPos val="b"/>
      <c:layout>
        <c:manualLayout>
          <c:xMode val="edge"/>
          <c:yMode val="edge"/>
          <c:x val="8.3504536552220301E-3"/>
          <c:y val="0.69834923490885825"/>
          <c:w val="0.84981085000972123"/>
          <c:h val="0.28123230210193451"/>
        </c:manualLayout>
      </c:layout>
      <c:overlay val="0"/>
      <c:txPr>
        <a:bodyPr/>
        <a:lstStyle/>
        <a:p>
          <a:pPr>
            <a:defRPr sz="1200" b="1">
              <a:solidFill>
                <a:schemeClr val="tx1">
                  <a:lumMod val="75000"/>
                  <a:lumOff val="25000"/>
                </a:schemeClr>
              </a:solidFill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499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0.14516</cdr:x>
      <cdr:y>0.02439</cdr:y>
    </cdr:from>
    <cdr:to>
      <cdr:x>0.25967</cdr:x>
      <cdr:y>0.09785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8073" y="72008"/>
          <a:ext cx="511229" cy="216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rPr>
            <a:t>56</a:t>
          </a:r>
        </a:p>
      </cdr:txBody>
    </cdr:sp>
  </cdr:relSizeAnchor>
  <cdr:relSizeAnchor xmlns:cdr="http://schemas.openxmlformats.org/drawingml/2006/chartDrawing">
    <cdr:from>
      <cdr:x>0.53303</cdr:x>
      <cdr:y>0.36585</cdr:y>
    </cdr:from>
    <cdr:to>
      <cdr:x>0.66923</cdr:x>
      <cdr:y>0.48743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379724" y="1080120"/>
          <a:ext cx="608065" cy="3589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rPr>
            <a:t>36 </a:t>
          </a:r>
        </a:p>
      </cdr:txBody>
    </cdr:sp>
  </cdr:relSizeAnchor>
  <cdr:relSizeAnchor xmlns:cdr="http://schemas.openxmlformats.org/drawingml/2006/chartDrawing">
    <cdr:from>
      <cdr:x>0.33871</cdr:x>
      <cdr:y>0.2439</cdr:y>
    </cdr:from>
    <cdr:to>
      <cdr:x>0.45321</cdr:x>
      <cdr:y>0.32973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512169" y="720080"/>
          <a:ext cx="511185" cy="2533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rPr>
            <a:t>41</a:t>
          </a:r>
        </a:p>
      </cdr:txBody>
    </cdr:sp>
  </cdr:relSizeAnchor>
  <cdr:relSizeAnchor xmlns:cdr="http://schemas.openxmlformats.org/drawingml/2006/chartDrawing">
    <cdr:from>
      <cdr:x>0.12903</cdr:x>
      <cdr:y>0.39024</cdr:y>
    </cdr:from>
    <cdr:to>
      <cdr:x>0.1878</cdr:x>
      <cdr:y>0.51019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576065" y="1152128"/>
          <a:ext cx="262378" cy="3541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006600"/>
              </a:solidFill>
              <a:latin typeface="Arial Narrow" pitchFamily="34" charset="0"/>
            </a:rPr>
            <a:t>5,6</a:t>
          </a:r>
          <a:endParaRPr lang="ru-RU" sz="1400" b="1" dirty="0">
            <a:solidFill>
              <a:srgbClr val="006600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0.54839</cdr:x>
      <cdr:y>0.12195</cdr:y>
    </cdr:from>
    <cdr:to>
      <cdr:x>0.62618</cdr:x>
      <cdr:y>0.2256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2448273" y="360040"/>
          <a:ext cx="347294" cy="306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006600"/>
              </a:solidFill>
              <a:latin typeface="Arial Narrow" pitchFamily="34" charset="0"/>
            </a:rPr>
            <a:t>8,2</a:t>
          </a:r>
          <a:endParaRPr lang="ru-RU" sz="1400" b="1" dirty="0">
            <a:solidFill>
              <a:srgbClr val="006600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0.77419</cdr:x>
      <cdr:y>0.04878</cdr:y>
    </cdr:from>
    <cdr:to>
      <cdr:x>0.84437</cdr:x>
      <cdr:y>0.15854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3456385" y="144016"/>
          <a:ext cx="313318" cy="324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006600"/>
              </a:solidFill>
              <a:latin typeface="Arial Narrow" pitchFamily="34" charset="0"/>
            </a:rPr>
            <a:t>8,5</a:t>
          </a:r>
          <a:endParaRPr lang="ru-RU" sz="1400" b="1" dirty="0">
            <a:solidFill>
              <a:srgbClr val="006600"/>
            </a:solidFill>
            <a:latin typeface="Arial Narrow" pitchFamily="34" charset="0"/>
          </a:endParaRPr>
        </a:p>
      </cdr:txBody>
    </cdr:sp>
  </cdr:relSizeAnchor>
  <cdr:relSizeAnchor xmlns:cdr="http://schemas.openxmlformats.org/drawingml/2006/chartDrawing">
    <cdr:from>
      <cdr:x>0.75806</cdr:x>
      <cdr:y>0.41684</cdr:y>
    </cdr:from>
    <cdr:to>
      <cdr:x>0.89426</cdr:x>
      <cdr:y>0.53842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384377" y="1230639"/>
          <a:ext cx="608065" cy="3589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rPr>
            <a:t>32 </a:t>
          </a:r>
        </a:p>
      </cdr:txBody>
    </cdr:sp>
  </cdr:relSizeAnchor>
  <cdr:relSizeAnchor xmlns:cdr="http://schemas.openxmlformats.org/drawingml/2006/chartDrawing">
    <cdr:from>
      <cdr:x>0.33871</cdr:x>
      <cdr:y>0.43537</cdr:y>
    </cdr:from>
    <cdr:to>
      <cdr:x>0.4165</cdr:x>
      <cdr:y>0.53902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1512169" y="1285361"/>
          <a:ext cx="347294" cy="3060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 smtClean="0">
              <a:solidFill>
                <a:srgbClr val="006600"/>
              </a:solidFill>
              <a:latin typeface="Arial Narrow" pitchFamily="34" charset="0"/>
            </a:rPr>
            <a:t>6,9</a:t>
          </a:r>
          <a:endParaRPr lang="ru-RU" sz="1400" b="1" dirty="0">
            <a:solidFill>
              <a:srgbClr val="006600"/>
            </a:solidFill>
            <a:latin typeface="Arial Narrow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8"/>
            <a:ext cx="2911264" cy="493395"/>
          </a:xfrm>
          <a:prstGeom prst="rect">
            <a:avLst/>
          </a:prstGeom>
        </p:spPr>
        <p:txBody>
          <a:bodyPr vert="horz" lIns="90934" tIns="45467" rIns="90934" bIns="4546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05482" y="8"/>
            <a:ext cx="2911264" cy="493395"/>
          </a:xfrm>
          <a:prstGeom prst="rect">
            <a:avLst/>
          </a:prstGeom>
        </p:spPr>
        <p:txBody>
          <a:bodyPr vert="horz" lIns="90934" tIns="45467" rIns="90934" bIns="45467" rtlCol="0"/>
          <a:lstStyle>
            <a:lvl1pPr algn="r">
              <a:defRPr sz="1200"/>
            </a:lvl1pPr>
          </a:lstStyle>
          <a:p>
            <a:fld id="{54B2CB9A-35A0-44DF-9563-3B4294FF58F5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741363"/>
            <a:ext cx="5232400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34" tIns="45467" rIns="90934" bIns="4546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1831" y="4687264"/>
            <a:ext cx="5374640" cy="4440555"/>
          </a:xfrm>
          <a:prstGeom prst="rect">
            <a:avLst/>
          </a:prstGeom>
        </p:spPr>
        <p:txBody>
          <a:bodyPr vert="horz" lIns="90934" tIns="45467" rIns="90934" bIns="4546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2801"/>
            <a:ext cx="2911264" cy="493395"/>
          </a:xfrm>
          <a:prstGeom prst="rect">
            <a:avLst/>
          </a:prstGeom>
        </p:spPr>
        <p:txBody>
          <a:bodyPr vert="horz" lIns="90934" tIns="45467" rIns="90934" bIns="4546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05482" y="9372801"/>
            <a:ext cx="2911264" cy="493395"/>
          </a:xfrm>
          <a:prstGeom prst="rect">
            <a:avLst/>
          </a:prstGeom>
        </p:spPr>
        <p:txBody>
          <a:bodyPr vert="horz" lIns="90934" tIns="45467" rIns="90934" bIns="45467" rtlCol="0" anchor="b"/>
          <a:lstStyle>
            <a:lvl1pPr algn="r">
              <a:defRPr sz="1200"/>
            </a:lvl1pPr>
          </a:lstStyle>
          <a:p>
            <a:fld id="{67CAF5B9-CC1E-4A3E-B04F-728BB30B0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15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0425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0850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1275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1701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2123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2551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42974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63396" algn="l" defTabSz="104085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7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131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CAF5B9-CC1E-4A3E-B04F-728BB30B0B5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1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36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0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0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2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3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0425" indent="0">
              <a:buNone/>
              <a:defRPr sz="3200"/>
            </a:lvl2pPr>
            <a:lvl3pPr marL="1040850" indent="0">
              <a:buNone/>
              <a:defRPr sz="2700"/>
            </a:lvl3pPr>
            <a:lvl4pPr marL="1561275" indent="0">
              <a:buNone/>
              <a:defRPr sz="2300"/>
            </a:lvl4pPr>
            <a:lvl5pPr marL="2081701" indent="0">
              <a:buNone/>
              <a:defRPr sz="2300"/>
            </a:lvl5pPr>
            <a:lvl6pPr marL="2602123" indent="0">
              <a:buNone/>
              <a:defRPr sz="2300"/>
            </a:lvl6pPr>
            <a:lvl7pPr marL="3122551" indent="0">
              <a:buNone/>
              <a:defRPr sz="2300"/>
            </a:lvl7pPr>
            <a:lvl8pPr marL="3642974" indent="0">
              <a:buNone/>
              <a:defRPr sz="2300"/>
            </a:lvl8pPr>
            <a:lvl9pPr marL="4163396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0425" indent="0">
              <a:buNone/>
              <a:defRPr sz="1400"/>
            </a:lvl2pPr>
            <a:lvl3pPr marL="1040850" indent="0">
              <a:buNone/>
              <a:defRPr sz="1100"/>
            </a:lvl3pPr>
            <a:lvl4pPr marL="1561275" indent="0">
              <a:buNone/>
              <a:defRPr sz="1000"/>
            </a:lvl4pPr>
            <a:lvl5pPr marL="2081701" indent="0">
              <a:buNone/>
              <a:defRPr sz="1000"/>
            </a:lvl5pPr>
            <a:lvl6pPr marL="2602123" indent="0">
              <a:buNone/>
              <a:defRPr sz="1000"/>
            </a:lvl6pPr>
            <a:lvl7pPr marL="3122551" indent="0">
              <a:buNone/>
              <a:defRPr sz="1000"/>
            </a:lvl7pPr>
            <a:lvl8pPr marL="3642974" indent="0">
              <a:buNone/>
              <a:defRPr sz="1000"/>
            </a:lvl8pPr>
            <a:lvl9pPr marL="41633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588" y="1574"/>
            <a:ext cx="10691812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802005" y="3708636"/>
            <a:ext cx="9089390" cy="1620771"/>
          </a:xfrm>
        </p:spPr>
        <p:txBody>
          <a:bodyPr>
            <a:normAutofit/>
          </a:bodyPr>
          <a:lstStyle>
            <a:lvl1pPr>
              <a:defRPr sz="57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604010" y="5364807"/>
            <a:ext cx="7485380" cy="1932323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520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0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12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17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2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2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63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22.12.2012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463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9" y="1771663"/>
            <a:ext cx="8561139" cy="5324475"/>
          </a:xfrm>
        </p:spPr>
        <p:txBody>
          <a:bodyPr/>
          <a:lstStyle>
            <a:lvl1pPr marL="362765" indent="0">
              <a:buFontTx/>
              <a:buNone/>
              <a:defRPr b="1">
                <a:latin typeface="+mj-lt"/>
              </a:defRPr>
            </a:lvl1pPr>
            <a:lvl2pPr marL="359599" indent="3175">
              <a:defRPr>
                <a:latin typeface="+mj-lt"/>
              </a:defRPr>
            </a:lvl2pPr>
            <a:lvl3pPr marL="627321" indent="-259799">
              <a:tabLst/>
              <a:defRPr>
                <a:latin typeface="+mj-lt"/>
              </a:defRPr>
            </a:lvl3pPr>
            <a:lvl4pPr marL="0" indent="359599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45"/>
            <a:ext cx="1080120" cy="415498"/>
          </a:xfrm>
          <a:prstGeom prst="rect">
            <a:avLst/>
          </a:prstGeom>
          <a:noFill/>
        </p:spPr>
        <p:txBody>
          <a:bodyPr wrap="square" lIns="91248" tIns="45625" rIns="91248" bIns="45625" rtlCol="0">
            <a:no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65"/>
            <a:ext cx="8580438" cy="1219199"/>
          </a:xfrm>
        </p:spPr>
        <p:txBody>
          <a:bodyPr/>
          <a:lstStyle>
            <a:lvl1pPr marL="0" marR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33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9" y="1771663"/>
            <a:ext cx="8561139" cy="5324475"/>
          </a:xfrm>
        </p:spPr>
        <p:txBody>
          <a:bodyPr/>
          <a:lstStyle>
            <a:lvl1pPr marL="362765" indent="0">
              <a:buFontTx/>
              <a:buNone/>
              <a:defRPr b="1">
                <a:latin typeface="+mj-lt"/>
              </a:defRPr>
            </a:lvl1pPr>
            <a:lvl2pPr marL="362765" indent="0">
              <a:defRPr>
                <a:latin typeface="+mj-lt"/>
              </a:defRPr>
            </a:lvl2pPr>
            <a:lvl3pPr marL="627321" indent="-259799">
              <a:defRPr>
                <a:latin typeface="+mj-lt"/>
              </a:defRPr>
            </a:lvl3pPr>
            <a:lvl4pPr marL="0" indent="359599">
              <a:defRPr>
                <a:latin typeface="+mj-lt"/>
              </a:defRPr>
            </a:lvl4pPr>
            <a:lvl5pPr marL="143206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7" y="552465"/>
            <a:ext cx="8581268" cy="1219199"/>
          </a:xfrm>
        </p:spPr>
        <p:txBody>
          <a:bodyPr/>
          <a:lstStyle>
            <a:lvl1pPr marL="0" marR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355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" y="2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9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4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08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1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1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21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25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3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49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72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468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8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425" indent="0">
              <a:buNone/>
              <a:defRPr sz="2300" b="1"/>
            </a:lvl2pPr>
            <a:lvl3pPr marL="1040850" indent="0">
              <a:buNone/>
              <a:defRPr sz="2100" b="1"/>
            </a:lvl3pPr>
            <a:lvl4pPr marL="1561275" indent="0">
              <a:buNone/>
              <a:defRPr sz="1800" b="1"/>
            </a:lvl4pPr>
            <a:lvl5pPr marL="2081701" indent="0">
              <a:buNone/>
              <a:defRPr sz="1800" b="1"/>
            </a:lvl5pPr>
            <a:lvl6pPr marL="2602123" indent="0">
              <a:buNone/>
              <a:defRPr sz="1800" b="1"/>
            </a:lvl6pPr>
            <a:lvl7pPr marL="3122551" indent="0">
              <a:buNone/>
              <a:defRPr sz="1800" b="1"/>
            </a:lvl7pPr>
            <a:lvl8pPr marL="3642974" indent="0">
              <a:buNone/>
              <a:defRPr sz="1800" b="1"/>
            </a:lvl8pPr>
            <a:lvl9pPr marL="41633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8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425" indent="0">
              <a:buNone/>
              <a:defRPr sz="2300" b="1"/>
            </a:lvl2pPr>
            <a:lvl3pPr marL="1040850" indent="0">
              <a:buNone/>
              <a:defRPr sz="2100" b="1"/>
            </a:lvl3pPr>
            <a:lvl4pPr marL="1561275" indent="0">
              <a:buNone/>
              <a:defRPr sz="1800" b="1"/>
            </a:lvl4pPr>
            <a:lvl5pPr marL="2081701" indent="0">
              <a:buNone/>
              <a:defRPr sz="1800" b="1"/>
            </a:lvl5pPr>
            <a:lvl6pPr marL="2602123" indent="0">
              <a:buNone/>
              <a:defRPr sz="1800" b="1"/>
            </a:lvl6pPr>
            <a:lvl7pPr marL="3122551" indent="0">
              <a:buNone/>
              <a:defRPr sz="1800" b="1"/>
            </a:lvl7pPr>
            <a:lvl8pPr marL="3642974" indent="0">
              <a:buNone/>
              <a:defRPr sz="1800" b="1"/>
            </a:lvl8pPr>
            <a:lvl9pPr marL="41633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281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8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9" y="1771663"/>
            <a:ext cx="8561139" cy="5324475"/>
          </a:xfrm>
        </p:spPr>
        <p:txBody>
          <a:bodyPr/>
          <a:lstStyle>
            <a:lvl1pPr marL="362765" indent="0">
              <a:buFontTx/>
              <a:buNone/>
              <a:defRPr b="1">
                <a:latin typeface="+mj-lt"/>
              </a:defRPr>
            </a:lvl1pPr>
            <a:lvl2pPr marL="359599" indent="3175">
              <a:defRPr>
                <a:latin typeface="+mj-lt"/>
              </a:defRPr>
            </a:lvl2pPr>
            <a:lvl3pPr marL="627321" indent="-259799">
              <a:tabLst/>
              <a:defRPr>
                <a:latin typeface="+mj-lt"/>
              </a:defRPr>
            </a:lvl3pPr>
            <a:lvl4pPr marL="0" indent="359599">
              <a:lnSpc>
                <a:spcPts val="1800"/>
              </a:lnSpc>
              <a:spcBef>
                <a:spcPts val="400"/>
              </a:spcBef>
              <a:defRPr>
                <a:latin typeface="+mj-lt"/>
              </a:defRPr>
            </a:lvl4pPr>
            <a:lvl5pPr>
              <a:lnSpc>
                <a:spcPts val="1800"/>
              </a:lnSpc>
              <a:spcBef>
                <a:spcPts val="400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6930876" y="5652845"/>
            <a:ext cx="1080120" cy="415498"/>
          </a:xfrm>
          <a:prstGeom prst="rect">
            <a:avLst/>
          </a:prstGeom>
          <a:noFill/>
        </p:spPr>
        <p:txBody>
          <a:bodyPr wrap="square" lIns="91248" tIns="45625" rIns="91248" bIns="45625" rtlCol="0">
            <a:noAutofit/>
          </a:bodyPr>
          <a:lstStyle/>
          <a:p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 hasCustomPrompt="1"/>
          </p:nvPr>
        </p:nvSpPr>
        <p:spPr>
          <a:xfrm>
            <a:off x="962026" y="552465"/>
            <a:ext cx="8580438" cy="1219199"/>
          </a:xfrm>
        </p:spPr>
        <p:txBody>
          <a:bodyPr/>
          <a:lstStyle>
            <a:lvl1pPr marL="0" marR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6" cy="720080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1536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5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5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0425" indent="0">
              <a:buNone/>
              <a:defRPr sz="1400"/>
            </a:lvl2pPr>
            <a:lvl3pPr marL="1040850" indent="0">
              <a:buNone/>
              <a:defRPr sz="1100"/>
            </a:lvl3pPr>
            <a:lvl4pPr marL="1561275" indent="0">
              <a:buNone/>
              <a:defRPr sz="1000"/>
            </a:lvl4pPr>
            <a:lvl5pPr marL="2081701" indent="0">
              <a:buNone/>
              <a:defRPr sz="1000"/>
            </a:lvl5pPr>
            <a:lvl6pPr marL="2602123" indent="0">
              <a:buNone/>
              <a:defRPr sz="1000"/>
            </a:lvl6pPr>
            <a:lvl7pPr marL="3122551" indent="0">
              <a:buNone/>
              <a:defRPr sz="1000"/>
            </a:lvl7pPr>
            <a:lvl8pPr marL="3642974" indent="0">
              <a:buNone/>
              <a:defRPr sz="1000"/>
            </a:lvl8pPr>
            <a:lvl9pPr marL="41633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291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0425" indent="0">
              <a:buNone/>
              <a:defRPr sz="3200"/>
            </a:lvl2pPr>
            <a:lvl3pPr marL="1040850" indent="0">
              <a:buNone/>
              <a:defRPr sz="2700"/>
            </a:lvl3pPr>
            <a:lvl4pPr marL="1561275" indent="0">
              <a:buNone/>
              <a:defRPr sz="2300"/>
            </a:lvl4pPr>
            <a:lvl5pPr marL="2081701" indent="0">
              <a:buNone/>
              <a:defRPr sz="2300"/>
            </a:lvl5pPr>
            <a:lvl6pPr marL="2602123" indent="0">
              <a:buNone/>
              <a:defRPr sz="2300"/>
            </a:lvl6pPr>
            <a:lvl7pPr marL="3122551" indent="0">
              <a:buNone/>
              <a:defRPr sz="2300"/>
            </a:lvl7pPr>
            <a:lvl8pPr marL="3642974" indent="0">
              <a:buNone/>
              <a:defRPr sz="2300"/>
            </a:lvl8pPr>
            <a:lvl9pPr marL="4163396" indent="0">
              <a:buNone/>
              <a:defRPr sz="23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0425" indent="0">
              <a:buNone/>
              <a:defRPr sz="1400"/>
            </a:lvl2pPr>
            <a:lvl3pPr marL="1040850" indent="0">
              <a:buNone/>
              <a:defRPr sz="1100"/>
            </a:lvl3pPr>
            <a:lvl4pPr marL="1561275" indent="0">
              <a:buNone/>
              <a:defRPr sz="1000"/>
            </a:lvl4pPr>
            <a:lvl5pPr marL="2081701" indent="0">
              <a:buNone/>
              <a:defRPr sz="1000"/>
            </a:lvl5pPr>
            <a:lvl6pPr marL="2602123" indent="0">
              <a:buNone/>
              <a:defRPr sz="1000"/>
            </a:lvl6pPr>
            <a:lvl7pPr marL="3122551" indent="0">
              <a:buNone/>
              <a:defRPr sz="1000"/>
            </a:lvl7pPr>
            <a:lvl8pPr marL="3642974" indent="0">
              <a:buNone/>
              <a:defRPr sz="1000"/>
            </a:lvl8pPr>
            <a:lvl9pPr marL="41633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2227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911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322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:\Projects\Текущие\Проектная\FNS_2012\_БРЭНДБУК\out\PPT\3_1_present_A4-04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" y="520"/>
            <a:ext cx="10691813" cy="7558635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62039" y="1771663"/>
            <a:ext cx="8561139" cy="5324475"/>
          </a:xfrm>
        </p:spPr>
        <p:txBody>
          <a:bodyPr/>
          <a:lstStyle>
            <a:lvl1pPr marL="362765" indent="0">
              <a:buFontTx/>
              <a:buNone/>
              <a:defRPr b="1">
                <a:latin typeface="+mj-lt"/>
              </a:defRPr>
            </a:lvl1pPr>
            <a:lvl2pPr marL="362765" indent="0">
              <a:defRPr>
                <a:latin typeface="+mj-lt"/>
              </a:defRPr>
            </a:lvl2pPr>
            <a:lvl3pPr marL="627321" indent="-259799">
              <a:defRPr>
                <a:latin typeface="+mj-lt"/>
              </a:defRPr>
            </a:lvl3pPr>
            <a:lvl4pPr marL="0" indent="359599">
              <a:defRPr>
                <a:latin typeface="+mj-lt"/>
              </a:defRPr>
            </a:lvl4pPr>
            <a:lvl5pPr marL="1432066" indent="0"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 hasCustomPrompt="1"/>
          </p:nvPr>
        </p:nvSpPr>
        <p:spPr>
          <a:xfrm>
            <a:off x="961197" y="552465"/>
            <a:ext cx="8581268" cy="1219199"/>
          </a:xfrm>
        </p:spPr>
        <p:txBody>
          <a:bodyPr/>
          <a:lstStyle>
            <a:lvl1pPr marL="0" marR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5400"/>
            </a:lvl1pPr>
          </a:lstStyle>
          <a:p>
            <a:pPr marL="0" marR="0" lvl="0" indent="0" defTabSz="10408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1/ ЗАГОЛОВОК СЛАЙДА</a:t>
            </a:r>
          </a:p>
        </p:txBody>
      </p:sp>
      <p:sp>
        <p:nvSpPr>
          <p:cNvPr id="20" name="Номер слайда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" y="2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39" y="1116335"/>
            <a:ext cx="8561139" cy="223224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9" y="3781425"/>
            <a:ext cx="8561139" cy="3314700"/>
          </a:xfrm>
        </p:spPr>
        <p:txBody>
          <a:bodyPr anchor="t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04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08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127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170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21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25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29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63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8580438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62026" y="1771650"/>
            <a:ext cx="4234282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9972" y="1771650"/>
            <a:ext cx="4262505" cy="517733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0"/>
            <a:ext cx="9196705" cy="12192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038" y="1771650"/>
            <a:ext cx="4297419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425" indent="0">
              <a:buNone/>
              <a:defRPr sz="2300" b="1"/>
            </a:lvl2pPr>
            <a:lvl3pPr marL="1040850" indent="0">
              <a:buNone/>
              <a:defRPr sz="2100" b="1"/>
            </a:lvl3pPr>
            <a:lvl4pPr marL="1561275" indent="0">
              <a:buNone/>
              <a:defRPr sz="1800" b="1"/>
            </a:lvl4pPr>
            <a:lvl5pPr marL="2081701" indent="0">
              <a:buNone/>
              <a:defRPr sz="1800" b="1"/>
            </a:lvl5pPr>
            <a:lvl6pPr marL="2602123" indent="0">
              <a:buNone/>
              <a:defRPr sz="1800" b="1"/>
            </a:lvl6pPr>
            <a:lvl7pPr marL="3122551" indent="0">
              <a:buNone/>
              <a:defRPr sz="1800" b="1"/>
            </a:lvl7pPr>
            <a:lvl8pPr marL="3642974" indent="0">
              <a:buNone/>
              <a:defRPr sz="1800" b="1"/>
            </a:lvl8pPr>
            <a:lvl9pPr marL="41633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962038" y="2397901"/>
            <a:ext cx="4297419" cy="4698224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46704" y="1771650"/>
            <a:ext cx="4195762" cy="6262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0425" indent="0">
              <a:buNone/>
              <a:defRPr sz="2300" b="1"/>
            </a:lvl2pPr>
            <a:lvl3pPr marL="1040850" indent="0">
              <a:buNone/>
              <a:defRPr sz="2100" b="1"/>
            </a:lvl3pPr>
            <a:lvl4pPr marL="1561275" indent="0">
              <a:buNone/>
              <a:defRPr sz="1800" b="1"/>
            </a:lvl4pPr>
            <a:lvl5pPr marL="2081701" indent="0">
              <a:buNone/>
              <a:defRPr sz="1800" b="1"/>
            </a:lvl5pPr>
            <a:lvl6pPr marL="2602123" indent="0">
              <a:buNone/>
              <a:defRPr sz="1800" b="1"/>
            </a:lvl6pPr>
            <a:lvl7pPr marL="3122551" indent="0">
              <a:buNone/>
              <a:defRPr sz="1800" b="1"/>
            </a:lvl7pPr>
            <a:lvl8pPr marL="3642974" indent="0">
              <a:buNone/>
              <a:defRPr sz="1800" b="1"/>
            </a:lvl8pPr>
            <a:lvl9pPr marL="416339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46704" y="2412479"/>
            <a:ext cx="4195762" cy="4683646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600" y="2110"/>
            <a:ext cx="10691813" cy="755863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026" y="552451"/>
            <a:ext cx="9196705" cy="1219200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578975" y="6474804"/>
            <a:ext cx="663576" cy="720080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>
            <a:lvl1pPr algn="ctr">
              <a:defRPr sz="2700" i="0">
                <a:solidFill>
                  <a:schemeClr val="bg1"/>
                </a:solidFill>
                <a:latin typeface="+mj-lt"/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685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685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0425" indent="0">
              <a:buNone/>
              <a:defRPr sz="1400"/>
            </a:lvl2pPr>
            <a:lvl3pPr marL="1040850" indent="0">
              <a:buNone/>
              <a:defRPr sz="1100"/>
            </a:lvl3pPr>
            <a:lvl4pPr marL="1561275" indent="0">
              <a:buNone/>
              <a:defRPr sz="1000"/>
            </a:lvl4pPr>
            <a:lvl5pPr marL="2081701" indent="0">
              <a:buNone/>
              <a:defRPr sz="1000"/>
            </a:lvl5pPr>
            <a:lvl6pPr marL="2602123" indent="0">
              <a:buNone/>
              <a:defRPr sz="1000"/>
            </a:lvl6pPr>
            <a:lvl7pPr marL="3122551" indent="0">
              <a:buNone/>
              <a:defRPr sz="1000"/>
            </a:lvl7pPr>
            <a:lvl8pPr marL="3642974" indent="0">
              <a:buNone/>
              <a:defRPr sz="1000"/>
            </a:lvl8pPr>
            <a:lvl9pPr marL="416339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25" y="540277"/>
            <a:ext cx="8588251" cy="1224136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25" y="1764295"/>
            <a:ext cx="8588251" cy="5331830"/>
          </a:xfrm>
          <a:prstGeom prst="rect">
            <a:avLst/>
          </a:prstGeom>
        </p:spPr>
        <p:txBody>
          <a:bodyPr vert="horz" lIns="104087" tIns="52043" rIns="104087" bIns="5204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85"/>
            <a:ext cx="2495127" cy="402567"/>
          </a:xfrm>
          <a:prstGeom prst="rect">
            <a:avLst/>
          </a:prstGeom>
        </p:spPr>
        <p:txBody>
          <a:bodyPr vert="horz" lIns="104087" tIns="52043" rIns="104087" bIns="520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85"/>
            <a:ext cx="3386243" cy="402567"/>
          </a:xfrm>
          <a:prstGeom prst="rect">
            <a:avLst/>
          </a:prstGeom>
        </p:spPr>
        <p:txBody>
          <a:bodyPr vert="horz" lIns="104087" tIns="52043" rIns="104087" bIns="520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4" y="6660951"/>
            <a:ext cx="724718" cy="696626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1040850" rtl="0" eaLnBrk="1" latinLnBrk="0" hangingPunct="1">
        <a:lnSpc>
          <a:spcPts val="5194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2765" indent="0" algn="l" defTabSz="1040850" rtl="0" eaLnBrk="1" latinLnBrk="0" hangingPunct="1">
        <a:spcBef>
          <a:spcPct val="20000"/>
        </a:spcBef>
        <a:buFont typeface="+mj-lt"/>
        <a:buNone/>
        <a:defRPr sz="37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2765" indent="0" algn="l" defTabSz="1040850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1282" indent="-259799" algn="l" defTabSz="104085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59599" algn="just" defTabSz="1040850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2066" indent="0" algn="l" defTabSz="1040850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2336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2761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3188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3612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425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850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275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1701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123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551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2974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396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225" y="540277"/>
            <a:ext cx="8588251" cy="1224136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4225" y="1764295"/>
            <a:ext cx="8588251" cy="5331830"/>
          </a:xfrm>
          <a:prstGeom prst="rect">
            <a:avLst/>
          </a:prstGeom>
        </p:spPr>
        <p:txBody>
          <a:bodyPr vert="horz" lIns="104087" tIns="52043" rIns="104087" bIns="5204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671" y="7008185"/>
            <a:ext cx="2495127" cy="402567"/>
          </a:xfrm>
          <a:prstGeom prst="rect">
            <a:avLst/>
          </a:prstGeom>
        </p:spPr>
        <p:txBody>
          <a:bodyPr vert="horz" lIns="104087" tIns="52043" rIns="104087" bIns="520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3582" y="7008185"/>
            <a:ext cx="3386243" cy="402567"/>
          </a:xfrm>
          <a:prstGeom prst="rect">
            <a:avLst/>
          </a:prstGeom>
        </p:spPr>
        <p:txBody>
          <a:bodyPr vert="horz" lIns="104087" tIns="52043" rIns="104087" bIns="520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734554" y="6660951"/>
            <a:ext cx="724718" cy="696626"/>
          </a:xfrm>
          <a:prstGeom prst="rect">
            <a:avLst/>
          </a:prstGeom>
        </p:spPr>
        <p:txBody>
          <a:bodyPr vert="horz" lIns="104087" tIns="52043" rIns="104087" bIns="52043" rtlCol="0" anchor="ctr">
            <a:normAutofit/>
          </a:bodyPr>
          <a:lstStyle>
            <a:lvl1pPr algn="ctr">
              <a:lnSpc>
                <a:spcPts val="2400"/>
              </a:lnSpc>
              <a:defRPr sz="2700">
                <a:solidFill>
                  <a:schemeClr val="bg1"/>
                </a:solidFill>
              </a:defRPr>
            </a:lvl1pPr>
          </a:lstStyle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3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hf hdr="0" ftr="0" dt="0"/>
  <p:txStyles>
    <p:titleStyle>
      <a:lvl1pPr algn="l" defTabSz="1040850" rtl="0" eaLnBrk="1" latinLnBrk="0" hangingPunct="1">
        <a:lnSpc>
          <a:spcPts val="5194"/>
        </a:lnSpc>
        <a:spcBef>
          <a:spcPct val="0"/>
        </a:spcBef>
        <a:buNone/>
        <a:defRPr sz="4200" b="1" i="0" kern="1200">
          <a:solidFill>
            <a:srgbClr val="005AA9"/>
          </a:solidFill>
          <a:latin typeface="+mj-lt"/>
          <a:ea typeface="+mj-ea"/>
          <a:cs typeface="+mj-cs"/>
        </a:defRPr>
      </a:lvl1pPr>
    </p:titleStyle>
    <p:bodyStyle>
      <a:lvl1pPr marL="362765" indent="0" algn="l" defTabSz="1040850" rtl="0" eaLnBrk="1" latinLnBrk="0" hangingPunct="1">
        <a:spcBef>
          <a:spcPct val="20000"/>
        </a:spcBef>
        <a:buFont typeface="+mj-lt"/>
        <a:buNone/>
        <a:defRPr sz="3700" b="0" i="0" kern="1200">
          <a:solidFill>
            <a:srgbClr val="005AA9"/>
          </a:solidFill>
          <a:latin typeface="+mj-lt"/>
          <a:ea typeface="+mn-ea"/>
          <a:cs typeface="+mn-cs"/>
        </a:defRPr>
      </a:lvl1pPr>
      <a:lvl2pPr marL="362765" indent="0" algn="l" defTabSz="1040850" rtl="0" eaLnBrk="1" latinLnBrk="0" hangingPunct="1">
        <a:spcBef>
          <a:spcPct val="20000"/>
        </a:spcBef>
        <a:buFont typeface="Arial" pitchFamily="34" charset="0"/>
        <a:buNone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2pPr>
      <a:lvl3pPr marL="711282" indent="-259799" algn="l" defTabSz="1040850" rtl="0" eaLnBrk="1" latinLnBrk="0" hangingPunct="1">
        <a:spcBef>
          <a:spcPct val="20000"/>
        </a:spcBef>
        <a:buFont typeface="Arial" pitchFamily="34" charset="0"/>
        <a:buChar char="•"/>
        <a:defRPr sz="2400" b="0" i="0" kern="1200">
          <a:solidFill>
            <a:srgbClr val="504F53"/>
          </a:solidFill>
          <a:latin typeface="+mj-lt"/>
          <a:ea typeface="+mn-ea"/>
          <a:cs typeface="+mn-cs"/>
        </a:defRPr>
      </a:lvl3pPr>
      <a:lvl4pPr marL="0" indent="359599" algn="just" defTabSz="1040850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tabLst/>
        <a:defRPr sz="1600" b="0" i="0" kern="1200">
          <a:solidFill>
            <a:srgbClr val="504F53"/>
          </a:solidFill>
          <a:latin typeface="+mj-lt"/>
          <a:ea typeface="+mn-ea"/>
          <a:cs typeface="+mn-cs"/>
        </a:defRPr>
      </a:lvl4pPr>
      <a:lvl5pPr marL="1432066" indent="0" algn="l" defTabSz="1040850" rtl="0" eaLnBrk="1" latinLnBrk="0" hangingPunct="1">
        <a:lnSpc>
          <a:spcPts val="1800"/>
        </a:lnSpc>
        <a:spcBef>
          <a:spcPts val="400"/>
        </a:spcBef>
        <a:buFont typeface="Arial" pitchFamily="34" charset="0"/>
        <a:buNone/>
        <a:defRPr sz="1400" b="0" i="0" kern="1200">
          <a:solidFill>
            <a:srgbClr val="8D8C90"/>
          </a:solidFill>
          <a:latin typeface="+mj-lt"/>
          <a:ea typeface="+mn-ea"/>
          <a:cs typeface="+mn-cs"/>
        </a:defRPr>
      </a:lvl5pPr>
      <a:lvl6pPr marL="2862336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2761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03188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23612" indent="-260212" algn="l" defTabSz="104085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0425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0850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1275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1701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2123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2551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2974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63396" algn="l" defTabSz="104085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gif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gif"/><Relationship Id="rId7" Type="http://schemas.openxmlformats.org/officeDocument/2006/relationships/image" Target="../media/image7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gi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6140" y="3708636"/>
            <a:ext cx="10081120" cy="1620771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Arial Narrow" panose="020B0606020202030204" pitchFamily="34" charset="0"/>
              </a:rPr>
              <a:t>ПУБЛИЧНАЯ ДЕКЛАРАЦИЯ ЦЕЛЕЙ И ЗАДАЧ</a:t>
            </a:r>
            <a:endParaRPr lang="ru-RU" sz="4000" dirty="0">
              <a:latin typeface="Arial Narrow" panose="020B0606020202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7744" y="5364807"/>
            <a:ext cx="7485380" cy="1932323"/>
          </a:xfrm>
        </p:spPr>
        <p:txBody>
          <a:bodyPr/>
          <a:lstStyle/>
          <a:p>
            <a:r>
              <a:rPr lang="ru-RU" dirty="0" smtClean="0"/>
              <a:t>2015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30476" y="2556495"/>
            <a:ext cx="4176464" cy="1008112"/>
          </a:xfrm>
          <a:prstGeom prst="rect">
            <a:avLst/>
          </a:prstGeom>
        </p:spPr>
        <p:txBody>
          <a:bodyPr vert="horz" wrap="square" lIns="104306" tIns="52153" rIns="104306" bIns="52153" rtlCol="0" anchor="ctr">
            <a:no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ФЕДЕРАЛЬНАЯ НАЛОГОВАЯ СЛУЖБА</a:t>
            </a:r>
          </a:p>
        </p:txBody>
      </p:sp>
    </p:spTree>
    <p:extLst>
      <p:ext uri="{BB962C8B-B14F-4D97-AF65-F5344CB8AC3E}">
        <p14:creationId xmlns:p14="http://schemas.microsoft.com/office/powerpoint/2010/main" val="287402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2204" y="712257"/>
            <a:ext cx="9505056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VI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СОВЕРШЕНСТВОВАНИЕ МЕР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ПРОТИВОДЕЙСТВИЮ КОРРУПЦИИ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34332" y="2124447"/>
            <a:ext cx="3816424" cy="4273853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ЗАДАЧИ: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1.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Развитие автоматизированных систем налогового администрирования и дистанционных механизмов взаимодействия с налогоплательщиками 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2. Повышение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уровня правосознания государственных гражданских служащих ФНС России  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внедрение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антикоррупционных стандартов поведения, основанных на знании общих прав 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обязанностей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3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. Формирование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у государственных гражданских служащих ФНС России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негативного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отношения к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коррупции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546" y="5557919"/>
            <a:ext cx="852686" cy="852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34" y="4198259"/>
            <a:ext cx="1221603" cy="916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116016" y="2162072"/>
            <a:ext cx="3767188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ОЖИДАЕМЫЙ РЕЗУЛЬТАТ: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116016" y="3083791"/>
            <a:ext cx="4127228" cy="1672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Доля налогоплательщиков, дающих высокий уровень оценки работе, проводимой ФНС России по противодействию коррупции</a:t>
            </a:r>
          </a:p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(по данным </a:t>
            </a:r>
            <a:r>
              <a:rPr lang="ru-RU" sz="1200" b="1" i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on-line</a:t>
            </a:r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анкетирования </a:t>
            </a:r>
          </a:p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 официальном Интернет-сайте ФНС России</a:t>
            </a:r>
          </a:p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 2013 и 2014 годах)</a:t>
            </a:r>
            <a:endParaRPr lang="ru-RU" sz="120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9" y="2725142"/>
            <a:ext cx="868956" cy="92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6334" y="5182142"/>
            <a:ext cx="1291203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endParaRPr lang="ru-RU" sz="9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261349" y="4656359"/>
            <a:ext cx="4765871" cy="214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Овал 15"/>
          <p:cNvSpPr/>
          <p:nvPr/>
        </p:nvSpPr>
        <p:spPr>
          <a:xfrm>
            <a:off x="6116016" y="5720917"/>
            <a:ext cx="900000" cy="900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bg2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20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55%</a:t>
            </a:r>
            <a:endParaRPr lang="ru-RU" sz="1200" b="1" dirty="0">
              <a:solidFill>
                <a:srgbClr val="EEECE1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148916" y="5319697"/>
            <a:ext cx="837886" cy="82995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bg2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20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83%</a:t>
            </a:r>
            <a:endParaRPr lang="ru-RU" sz="1200" b="1" dirty="0">
              <a:solidFill>
                <a:srgbClr val="EEECE1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94552" y="6804684"/>
            <a:ext cx="1008332" cy="4642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2013 год</a:t>
            </a:r>
            <a:endParaRPr lang="ru-RU" sz="14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74672" y="6804684"/>
            <a:ext cx="1008332" cy="4642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2014 год</a:t>
            </a:r>
            <a:endParaRPr lang="ru-RU" sz="14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21"/>
          <p:cNvSpPr>
            <a:spLocks noChangeArrowheads="1"/>
          </p:cNvSpPr>
          <p:nvPr/>
        </p:nvSpPr>
        <p:spPr bwMode="auto">
          <a:xfrm>
            <a:off x="8083004" y="6823527"/>
            <a:ext cx="1008063" cy="46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rgbClr val="595959"/>
                </a:solidFill>
                <a:latin typeface="Arial Narrow" pitchFamily="34" charset="0"/>
              </a:rPr>
              <a:t>2015 </a:t>
            </a:r>
            <a:r>
              <a:rPr lang="ru-RU" sz="1400" b="1" dirty="0">
                <a:solidFill>
                  <a:srgbClr val="595959"/>
                </a:solidFill>
                <a:latin typeface="Arial Narrow" pitchFamily="34" charset="0"/>
              </a:rPr>
              <a:t>год</a:t>
            </a:r>
          </a:p>
        </p:txBody>
      </p:sp>
      <p:sp>
        <p:nvSpPr>
          <p:cNvPr id="21" name="Овал 27"/>
          <p:cNvSpPr/>
          <p:nvPr/>
        </p:nvSpPr>
        <p:spPr>
          <a:xfrm>
            <a:off x="8124454" y="5053249"/>
            <a:ext cx="750638" cy="68633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bg2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1E1C11"/>
                </a:solidFill>
                <a:latin typeface="Arial Narrow" pitchFamily="34" charset="0"/>
              </a:rPr>
              <a:t>85%</a:t>
            </a:r>
            <a:endParaRPr lang="ru-RU" sz="1100" b="1" dirty="0">
              <a:solidFill>
                <a:srgbClr val="1E1C11"/>
              </a:solidFill>
              <a:latin typeface="Arial Narrow" pitchFamily="34" charset="0"/>
            </a:endParaRP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8575842" y="5873604"/>
            <a:ext cx="10633" cy="104939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7568315" y="6225384"/>
            <a:ext cx="10633" cy="65159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6557970" y="6697768"/>
            <a:ext cx="12866" cy="25121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4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-598065" y="724478"/>
            <a:ext cx="11089232" cy="6282497"/>
            <a:chOff x="-885" y="245"/>
            <a:chExt cx="7255" cy="4075"/>
          </a:xfrm>
        </p:grpSpPr>
        <p:pic>
          <p:nvPicPr>
            <p:cNvPr id="5" name="Рисунок 11" descr="88888888.gif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0070C0">
                  <a:tint val="45000"/>
                  <a:satMod val="400000"/>
                </a:srgbClr>
              </a:duotone>
              <a:lum bright="-10000"/>
            </a:blip>
            <a:srcRect/>
            <a:stretch>
              <a:fillRect/>
            </a:stretch>
          </p:blipFill>
          <p:spPr bwMode="hidden">
            <a:xfrm>
              <a:off x="-885" y="245"/>
              <a:ext cx="7255" cy="4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17"/>
            <p:cNvSpPr>
              <a:spLocks noChangeArrowheads="1"/>
            </p:cNvSpPr>
            <p:nvPr/>
          </p:nvSpPr>
          <p:spPr bwMode="auto">
            <a:xfrm>
              <a:off x="45" y="586"/>
              <a:ext cx="5760" cy="3702"/>
            </a:xfrm>
            <a:prstGeom prst="rect">
              <a:avLst/>
            </a:prstGeom>
            <a:solidFill>
              <a:schemeClr val="bg1">
                <a:alpha val="72000"/>
              </a:scheme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7" name="Кольцо 6"/>
          <p:cNvSpPr/>
          <p:nvPr/>
        </p:nvSpPr>
        <p:spPr>
          <a:xfrm>
            <a:off x="4066976" y="3164293"/>
            <a:ext cx="2215828" cy="2138560"/>
          </a:xfrm>
          <a:prstGeom prst="donut">
            <a:avLst>
              <a:gd name="adj" fmla="val 16344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5" rIns="91248" bIns="45625" spcCol="0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4946551" y="3153247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92204" y="6126440"/>
            <a:ext cx="1802796" cy="5770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ПРОВЕДЕНИЕ РАБОТЫ ПО ПОВЫШЕНИЮ НАЛОГОВОЙ ГРАМОТНОСТИ 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97930" y="84243"/>
            <a:ext cx="10081120" cy="89768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 defTabSz="1040850" rtl="0" eaLnBrk="1" latinLnBrk="0" hangingPunct="1">
              <a:lnSpc>
                <a:spcPts val="5194"/>
              </a:lnSpc>
              <a:spcBef>
                <a:spcPct val="0"/>
              </a:spcBef>
              <a:buNone/>
              <a:defRPr sz="4600" b="1" i="0" kern="1200" cap="all">
                <a:solidFill>
                  <a:srgbClr val="005AA9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3500"/>
              </a:lnSpc>
            </a:pPr>
            <a:r>
              <a:rPr lang="ru-RU" sz="2800" dirty="0" smtClean="0">
                <a:latin typeface="Arial Narrow" panose="020B0606020202030204" pitchFamily="34" charset="0"/>
              </a:rPr>
              <a:t>Ключевые направления деятельности </a:t>
            </a:r>
            <a:r>
              <a:rPr lang="ru-RU" sz="2800" dirty="0" err="1" smtClean="0">
                <a:latin typeface="Arial Narrow" panose="020B0606020202030204" pitchFamily="34" charset="0"/>
              </a:rPr>
              <a:t>фнс</a:t>
            </a:r>
            <a:r>
              <a:rPr lang="ru-RU" sz="2800" dirty="0" smtClean="0">
                <a:latin typeface="Arial Narrow" panose="020B0606020202030204" pitchFamily="34" charset="0"/>
              </a:rPr>
              <a:t> </a:t>
            </a:r>
            <a:r>
              <a:rPr lang="ru-RU" sz="2800" dirty="0" err="1" smtClean="0">
                <a:latin typeface="Arial Narrow" panose="020B0606020202030204" pitchFamily="34" charset="0"/>
              </a:rPr>
              <a:t>россии</a:t>
            </a:r>
            <a:endParaRPr lang="ru-RU" sz="2800" dirty="0" smtClean="0">
              <a:latin typeface="Arial Narrow" panose="020B0606020202030204" pitchFamily="34" charset="0"/>
            </a:endParaRPr>
          </a:p>
          <a:p>
            <a:pPr algn="ctr">
              <a:lnSpc>
                <a:spcPts val="3500"/>
              </a:lnSpc>
            </a:pPr>
            <a:r>
              <a:rPr lang="ru-RU" sz="2800" dirty="0" smtClean="0">
                <a:latin typeface="Arial Narrow" panose="020B0606020202030204" pitchFamily="34" charset="0"/>
              </a:rPr>
              <a:t>по созданию благоприятной налоговой среды</a:t>
            </a:r>
            <a:endParaRPr lang="ru-RU" sz="2800" dirty="0">
              <a:latin typeface="Arial Narrow" panose="020B0606020202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42" y="2618892"/>
            <a:ext cx="8477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52" y="2380594"/>
            <a:ext cx="833121" cy="737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Овал 18"/>
          <p:cNvSpPr/>
          <p:nvPr/>
        </p:nvSpPr>
        <p:spPr>
          <a:xfrm>
            <a:off x="5802540" y="3583479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2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4978450" y="4968116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4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5755925" y="4616170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3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96" y="4559717"/>
            <a:ext cx="769239" cy="1021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Овал 25"/>
          <p:cNvSpPr/>
          <p:nvPr/>
        </p:nvSpPr>
        <p:spPr>
          <a:xfrm>
            <a:off x="4221539" y="4596766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5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11540" y="4565841"/>
            <a:ext cx="1663481" cy="82073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ОПТИМИЗАЦИЯ ПРОЦЕДУР, СВЯЗАННЫХ С РЕГИСТРАЦИЕЙ ЮРЛИЦ И ИП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1" name="Кольцо 30"/>
          <p:cNvSpPr/>
          <p:nvPr/>
        </p:nvSpPr>
        <p:spPr>
          <a:xfrm>
            <a:off x="810196" y="981926"/>
            <a:ext cx="8496944" cy="6459826"/>
          </a:xfrm>
          <a:prstGeom prst="donut">
            <a:avLst>
              <a:gd name="adj" fmla="val 8168"/>
            </a:avLst>
          </a:prstGeom>
          <a:solidFill>
            <a:schemeClr val="accent1">
              <a:lumMod val="60000"/>
              <a:lumOff val="40000"/>
              <a:alpha val="37000"/>
            </a:schemeClr>
          </a:solidFill>
          <a:ln w="1905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5" rIns="91248" bIns="45625" spcCol="0"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4153740" y="3600033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6</a:t>
            </a:r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196" y="3056588"/>
            <a:ext cx="705996" cy="705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Прямоугольник 54"/>
          <p:cNvSpPr/>
          <p:nvPr/>
        </p:nvSpPr>
        <p:spPr>
          <a:xfrm>
            <a:off x="7866980" y="5796855"/>
            <a:ext cx="21839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Внедрение единого стандарта обслуживания налогоплательщиков. Развитие интернет-сервисов</a:t>
            </a:r>
            <a:endParaRPr lang="ru-RU" sz="1400" b="1" dirty="0">
              <a:solidFill>
                <a:srgbClr val="4BACC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pic>
        <p:nvPicPr>
          <p:cNvPr id="66" name="Picture 7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564" y="5365112"/>
            <a:ext cx="763160" cy="64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1746300" y="2446147"/>
            <a:ext cx="1693576" cy="14362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РАСШИРЕНИЕ </a:t>
            </a:r>
          </a:p>
          <a:p>
            <a:pPr algn="r"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СЕРВИСОВ  ДЛЯ ВОЗМОЖНОСТИ ПОЛУЧЕНИЯ</a:t>
            </a:r>
          </a:p>
          <a:p>
            <a:pPr algn="r"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НАЛОГОПЛАТЕЛЬЩИКОМ ИНФОРМАЦИИ И УСЛУГ </a:t>
            </a:r>
          </a:p>
          <a:p>
            <a:pPr algn="r"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ЧЕРЕЗ ИНТЕРНЕТ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450156" y="1541413"/>
            <a:ext cx="1512168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На Интернет-сайте ФНС России размещено</a:t>
            </a:r>
          </a:p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 39</a:t>
            </a:r>
          </a:p>
          <a:p>
            <a:pPr algn="ctr">
              <a:lnSpc>
                <a:spcPts val="1600"/>
              </a:lnSpc>
            </a:pPr>
            <a:r>
              <a:rPr lang="ru-RU" sz="14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ru-RU" sz="1400" b="1" dirty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электронных сервисов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3827722" y="6706893"/>
            <a:ext cx="27995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Размещение разъяснений на Интернет-сайте ФНС России и материалов в СМИ</a:t>
            </a:r>
            <a:endParaRPr lang="ru-RU" sz="1400" b="1" dirty="0">
              <a:solidFill>
                <a:srgbClr val="4BACC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652" y="3708779"/>
            <a:ext cx="109537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Прямоугольник 73"/>
          <p:cNvSpPr>
            <a:spLocks noChangeArrowheads="1"/>
          </p:cNvSpPr>
          <p:nvPr/>
        </p:nvSpPr>
        <p:spPr bwMode="auto">
          <a:xfrm>
            <a:off x="8659068" y="3402781"/>
            <a:ext cx="1655762" cy="102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400" b="1" dirty="0">
                <a:solidFill>
                  <a:srgbClr val="31859C"/>
                </a:solidFill>
                <a:latin typeface="Arial Narrow" pitchFamily="34" charset="0"/>
              </a:rPr>
              <a:t>Развитие досудебных (внесудебных) способов урегулирования налоговых споров</a:t>
            </a:r>
          </a:p>
        </p:txBody>
      </p:sp>
      <p:sp>
        <p:nvSpPr>
          <p:cNvPr id="35" name="Прямоугольник 73"/>
          <p:cNvSpPr>
            <a:spLocks noChangeArrowheads="1"/>
          </p:cNvSpPr>
          <p:nvPr/>
        </p:nvSpPr>
        <p:spPr bwMode="auto">
          <a:xfrm>
            <a:off x="378148" y="5152265"/>
            <a:ext cx="194421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1859C"/>
                </a:solidFill>
                <a:latin typeface="Arial Narrow" pitchFamily="34" charset="0"/>
              </a:rPr>
              <a:t>Упрощение процедур, связанных с регистрацией </a:t>
            </a:r>
            <a:r>
              <a:rPr lang="ru-RU" sz="1400" b="1" dirty="0" err="1" smtClean="0">
                <a:solidFill>
                  <a:srgbClr val="31859C"/>
                </a:solidFill>
                <a:latin typeface="Arial Narrow" pitchFamily="34" charset="0"/>
              </a:rPr>
              <a:t>юрлиц</a:t>
            </a:r>
            <a:r>
              <a:rPr lang="ru-RU" sz="1400" b="1" dirty="0" smtClean="0">
                <a:solidFill>
                  <a:srgbClr val="31859C"/>
                </a:solidFill>
                <a:latin typeface="Arial Narrow" pitchFamily="34" charset="0"/>
              </a:rPr>
              <a:t> и ИП, сокращение их количества и сроков их прохождения. О</a:t>
            </a:r>
            <a:r>
              <a:rPr lang="en-US" sz="1400" b="1" dirty="0" smtClean="0">
                <a:solidFill>
                  <a:srgbClr val="31859C"/>
                </a:solidFill>
                <a:latin typeface="Arial Narrow" pitchFamily="34" charset="0"/>
              </a:rPr>
              <a:t>n-line</a:t>
            </a:r>
            <a:r>
              <a:rPr lang="ru-RU" sz="1400" b="1" dirty="0" smtClean="0">
                <a:solidFill>
                  <a:srgbClr val="31859C"/>
                </a:solidFill>
                <a:latin typeface="Arial Narrow" pitchFamily="34" charset="0"/>
              </a:rPr>
              <a:t> регистрация.</a:t>
            </a:r>
            <a:r>
              <a:rPr lang="en-US" sz="1400" b="1" dirty="0" smtClean="0">
                <a:solidFill>
                  <a:srgbClr val="31859C"/>
                </a:solidFill>
                <a:latin typeface="Arial Narrow" pitchFamily="34" charset="0"/>
              </a:rPr>
              <a:t> </a:t>
            </a:r>
            <a:endParaRPr lang="ru-RU" sz="1400" b="1" dirty="0">
              <a:solidFill>
                <a:srgbClr val="31859C"/>
              </a:solidFill>
              <a:latin typeface="Arial Narrow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937" y="4415445"/>
            <a:ext cx="52159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7002884" y="2854582"/>
            <a:ext cx="1728192" cy="123110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КАЧЕСТВЕННОЕ</a:t>
            </a:r>
          </a:p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И БЫСТРОЕ </a:t>
            </a:r>
          </a:p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РАЗРЕШЕНИЕ</a:t>
            </a:r>
          </a:p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СПОРОВ С БИЗНЕСОМ. СНИЖЕНИЕ НАГРУЗКИ</a:t>
            </a:r>
          </a:p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НА СУДЫ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6219516" y="1116335"/>
            <a:ext cx="27995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4BACC6">
                    <a:lumMod val="75000"/>
                  </a:srgbClr>
                </a:solidFill>
                <a:latin typeface="Arial Narrow" panose="020B0606020202030204" pitchFamily="34" charset="0"/>
              </a:rPr>
              <a:t>Развитие инструментов риск-анализа и дистанционного автоматизированного контроля</a:t>
            </a:r>
            <a:endParaRPr lang="ru-RU" sz="1400" b="1" dirty="0">
              <a:solidFill>
                <a:srgbClr val="4BACC6">
                  <a:lumMod val="7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011878" y="1692399"/>
            <a:ext cx="2105846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ОСУЩЕСТВЛЕНИЕ НАЛОГОВОГО КОТРОЛЯ НА ОСНОВЕ КРИТЕРИЕВ РИСКА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858868" y="5220791"/>
            <a:ext cx="1610183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</a:pPr>
            <a:r>
              <a:rPr lang="ru-RU" sz="1200" b="1" dirty="0" smtClean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</a:rPr>
              <a:t>СОЗДАНИЕ КОМФОРТНЫХ УСЛОВИЙ ДЛЯ УПЛАТЫ НАЛОГОВ</a:t>
            </a:r>
            <a:endParaRPr lang="ru-RU" sz="1200" b="1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4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Кольцо 12"/>
          <p:cNvSpPr/>
          <p:nvPr/>
        </p:nvSpPr>
        <p:spPr>
          <a:xfrm>
            <a:off x="1098228" y="1692399"/>
            <a:ext cx="7776864" cy="5567237"/>
          </a:xfrm>
          <a:prstGeom prst="donut">
            <a:avLst>
              <a:gd name="adj" fmla="val 8168"/>
            </a:avLst>
          </a:prstGeom>
          <a:solidFill>
            <a:schemeClr val="accent1">
              <a:lumMod val="60000"/>
              <a:lumOff val="40000"/>
              <a:alpha val="37000"/>
            </a:schemeClr>
          </a:solidFill>
          <a:ln w="1905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5" rIns="91248" bIns="45625" spcCol="0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3998" y="192761"/>
            <a:ext cx="8424936" cy="914400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ОСНОВНЫЕ ПОКАЗАТЕЛИ ДЕЯТЕЛЬНОСТИ ФНС РОССИИ ЗА 2014 ГОД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930876" y="2534056"/>
            <a:ext cx="3240360" cy="728917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>
            <a:defPPr>
              <a:defRPr lang="ru-RU"/>
            </a:defPPr>
            <a:lvl1pPr marR="0" indent="0" algn="ctr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КОЛИЧЕСТВО ВЫЕЗДНЫХ </a:t>
            </a:r>
            <a:endParaRPr lang="ru-RU" dirty="0" smtClean="0"/>
          </a:p>
          <a:p>
            <a:r>
              <a:rPr lang="ru-RU" dirty="0" smtClean="0"/>
              <a:t>НАЛОГОВЫХ </a:t>
            </a:r>
            <a:r>
              <a:rPr lang="ru-RU" dirty="0"/>
              <a:t>ПРОВЕРОК</a:t>
            </a:r>
          </a:p>
        </p:txBody>
      </p:sp>
      <p:sp>
        <p:nvSpPr>
          <p:cNvPr id="129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9734554" y="6660951"/>
            <a:ext cx="724718" cy="696626"/>
          </a:xfrm>
        </p:spPr>
        <p:txBody>
          <a:bodyPr/>
          <a:lstStyle/>
          <a:p>
            <a:r>
              <a:rPr lang="ru-RU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3874056" y="972319"/>
            <a:ext cx="3056820" cy="728917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>
            <a:defPPr>
              <a:defRPr lang="ru-RU"/>
            </a:defPPr>
            <a:lvl1pPr marR="0" indent="0" algn="ctr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500" b="1" i="0" u="none" strike="noStrike" cap="none" spc="0" normalizeH="0" baseline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ДОНАЧИСЛЕНО НА ОДНУ </a:t>
            </a:r>
            <a:endParaRPr lang="ru-RU" dirty="0" smtClean="0"/>
          </a:p>
          <a:p>
            <a:r>
              <a:rPr lang="ru-RU" dirty="0" smtClean="0"/>
              <a:t>ВЫЕЗДНУЮ ПРОВЕРКУ</a:t>
            </a:r>
            <a:endParaRPr lang="ru-RU" dirty="0"/>
          </a:p>
        </p:txBody>
      </p:sp>
      <p:pic>
        <p:nvPicPr>
          <p:cNvPr id="1027" name="Picture 3" descr="\\10.200.101.36\папка отдела ммп\Коллегии\картинки\Аниме\пр копия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173" y="1602527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5707383" y="2222340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7,8 </a:t>
            </a:r>
            <a:r>
              <a:rPr lang="ru-RU" sz="1800" dirty="0" smtClean="0"/>
              <a:t>МЛРД. РУБ.</a:t>
            </a:r>
            <a:endParaRPr lang="ru-RU" sz="1800" dirty="0"/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727">
            <a:off x="7506940" y="3262973"/>
            <a:ext cx="2088232" cy="1156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TextBox 66"/>
          <p:cNvSpPr txBox="1"/>
          <p:nvPr/>
        </p:nvSpPr>
        <p:spPr>
          <a:xfrm>
            <a:off x="8875092" y="3571359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36 </a:t>
            </a:r>
            <a:r>
              <a:rPr lang="ru-RU" sz="1800" dirty="0" smtClean="0"/>
              <a:t>ТЫС. ЕД</a:t>
            </a:r>
            <a:endParaRPr lang="ru-RU" sz="1800" dirty="0"/>
          </a:p>
        </p:txBody>
      </p:sp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911" y="3829369"/>
            <a:ext cx="1157580" cy="121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TextBox 73"/>
          <p:cNvSpPr txBox="1"/>
          <p:nvPr/>
        </p:nvSpPr>
        <p:spPr>
          <a:xfrm>
            <a:off x="5518119" y="1656640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6,8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МЛРД. РУБ.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480633" y="3154117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41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ТЫС. ЕД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957054" y="4541149"/>
            <a:ext cx="4153193" cy="93610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КОЛИЧЕСТВО РЕШЕНИЙ СУДОВ</a:t>
            </a: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ПО СПОРАМ ,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ПРОШЕДШИМ</a:t>
            </a: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Д</a:t>
            </a:r>
            <a:r>
              <a:rPr kumimoji="0" lang="ru-RU" sz="15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ОСУДЕБНОЕ УРЕГУЛИРОВАНИЕ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EA"/>
              </a:clrFrom>
              <a:clrTo>
                <a:srgbClr val="FFFFEA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030" y="5324061"/>
            <a:ext cx="1122573" cy="10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7945025" y="5865719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10,5</a:t>
            </a:r>
            <a:r>
              <a:rPr lang="ru-RU" dirty="0"/>
              <a:t> </a:t>
            </a:r>
            <a:r>
              <a:rPr lang="ru-RU" sz="1800" dirty="0"/>
              <a:t>ТЫС. ДЕЛ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815793" y="5406264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11,0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ТЫС. ДЕЛ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346267" y="5929438"/>
            <a:ext cx="3741081" cy="457200"/>
          </a:xfrm>
          <a:prstGeom prst="rect">
            <a:avLst/>
          </a:prstGeom>
        </p:spPr>
        <p:txBody>
          <a:bodyPr vert="horz" wrap="none" lIns="104087" tIns="52043" rIns="104087" bIns="52043" rtlCol="0" anchor="ctr">
            <a:noAutofit/>
          </a:bodyPr>
          <a:lstStyle>
            <a:defPPr>
              <a:defRPr lang="ru-RU"/>
            </a:defPPr>
            <a:lvl1pPr defTabSz="1040850">
              <a:spcBef>
                <a:spcPct val="0"/>
              </a:spcBef>
              <a:defRPr sz="1600" b="1">
                <a:solidFill>
                  <a:schemeClr val="accent5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ОТНОШЕНИЕ ЗАДОЛЖЕННОСТИ К </a:t>
            </a:r>
          </a:p>
          <a:p>
            <a:pPr algn="ctr"/>
            <a:r>
              <a:rPr lang="ru-RU" sz="1500" dirty="0" smtClean="0">
                <a:solidFill>
                  <a:schemeClr val="tx2">
                    <a:lumMod val="75000"/>
                  </a:schemeClr>
                </a:solidFill>
              </a:rPr>
              <a:t>ПОСТУПЛЕНИЯМ</a:t>
            </a:r>
            <a:endParaRPr lang="ru-RU" sz="1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52101" y="6864475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/>
              <a:t>9,3</a:t>
            </a:r>
            <a:r>
              <a:rPr lang="ru-RU" dirty="0"/>
              <a:t>%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8105">
            <a:off x="4157142" y="6519796"/>
            <a:ext cx="989921" cy="9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4998383" y="6397954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10,2%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61999" y="5890877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dirty="0"/>
              <a:t>79,3%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0549" y="4212679"/>
            <a:ext cx="3439209" cy="848041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ДОЛЯ НАЛОГОПЛАТЕЛЬЩИКОВ,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УДОВЛЕТВОРИТЕЛЬНО ОЦЕНИВАЮЩИХ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КАЧЕСТВО РАБОТЫ ФНС РОССИИ</a:t>
            </a:r>
          </a:p>
        </p:txBody>
      </p:sp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282" y="5021914"/>
            <a:ext cx="1081608" cy="143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2106568" y="5309018"/>
            <a:ext cx="576064" cy="398013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>
            <a:defPPr>
              <a:defRPr lang="ru-RU"/>
            </a:defPPr>
            <a:lvl1pPr marR="0" indent="0" defTabSz="1043056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600" b="1" i="0" u="none" strike="noStrike" cap="none" spc="0" normalizeH="0" baseline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76,6%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19568" y="3344735"/>
            <a:ext cx="525474" cy="42607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AA9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83%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29936" y="1908423"/>
            <a:ext cx="3539423" cy="1049829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rmAutofit/>
          </a:bodyPr>
          <a:lstStyle/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ДОЛЯ НАЛОГОПЛАТЕЛЬЩИКОВ,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УДОВЛЕТВОРИТЕЛЬНО 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ОЦЕНИВАЮЩИХ РАБОТУ ФНС РОССИИ</a:t>
            </a:r>
          </a:p>
          <a:p>
            <a:pPr marL="0" marR="0" indent="0" algn="ctr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500" b="1" dirty="0" smtClean="0">
                <a:solidFill>
                  <a:schemeClr val="tx2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 ПРОТИВОДЕЙСТВИЮ КОРРУПЦИИ</a:t>
            </a:r>
            <a:endParaRPr kumimoji="0" lang="ru-RU" sz="1500" b="1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51" name="Picture 3"/>
          <p:cNvPicPr>
            <a:picLocks noChangeAspect="1" noChangeArrowheads="1"/>
          </p:cNvPicPr>
          <p:nvPr/>
        </p:nvPicPr>
        <p:blipFill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839" y="3035190"/>
            <a:ext cx="891487" cy="89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Прямоугольник 51"/>
          <p:cNvSpPr/>
          <p:nvPr/>
        </p:nvSpPr>
        <p:spPr>
          <a:xfrm>
            <a:off x="1303671" y="2853057"/>
            <a:ext cx="129120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</a:t>
            </a:r>
            <a:endParaRPr lang="ru-RU" sz="7200" b="1" cap="none" spc="0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414448" y="2880570"/>
            <a:ext cx="525474" cy="42607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55%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73825" y="6738933"/>
            <a:ext cx="2224603" cy="426074"/>
          </a:xfrm>
          <a:prstGeom prst="rect">
            <a:avLst/>
          </a:prstGeom>
        </p:spPr>
        <p:txBody>
          <a:bodyPr vert="horz" wrap="none" lIns="104306" tIns="52153" rIns="104306" bIns="52153" rtlCol="0" anchor="ctr">
            <a:noAutofit/>
          </a:bodyPr>
          <a:lstStyle/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2013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год</a:t>
            </a:r>
          </a:p>
          <a:p>
            <a:pPr marL="0" marR="0" indent="0" algn="l" defTabSz="104305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800" b="1" dirty="0" smtClean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2014 </a:t>
            </a:r>
            <a:r>
              <a:rPr lang="ru-RU" sz="1800" b="1" dirty="0">
                <a:solidFill>
                  <a:srgbClr val="005AA9"/>
                </a:solidFill>
                <a:latin typeface="Arial Narrow" panose="020B0606020202030204" pitchFamily="34" charset="0"/>
                <a:ea typeface="+mj-ea"/>
                <a:cs typeface="+mj-cs"/>
              </a:rPr>
              <a:t>год</a:t>
            </a:r>
          </a:p>
        </p:txBody>
      </p:sp>
      <p:sp>
        <p:nvSpPr>
          <p:cNvPr id="55" name="Кольцо 54"/>
          <p:cNvSpPr/>
          <p:nvPr/>
        </p:nvSpPr>
        <p:spPr>
          <a:xfrm>
            <a:off x="3965117" y="3330529"/>
            <a:ext cx="2215828" cy="2138560"/>
          </a:xfrm>
          <a:prstGeom prst="donut">
            <a:avLst>
              <a:gd name="adj" fmla="val 16344"/>
            </a:avLst>
          </a:prstGeom>
          <a:solidFill>
            <a:schemeClr val="accent1">
              <a:lumMod val="60000"/>
              <a:lumOff val="40000"/>
            </a:schemeClr>
          </a:solidFill>
          <a:ln w="19050">
            <a:noFill/>
            <a:prstDash val="sysDash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48" tIns="45625" rIns="91248" bIns="45625" spcCol="0"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4844692" y="3319483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1" name="Овал 60"/>
          <p:cNvSpPr/>
          <p:nvPr/>
        </p:nvSpPr>
        <p:spPr>
          <a:xfrm>
            <a:off x="5723495" y="3813561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3" name="Овал 62"/>
          <p:cNvSpPr/>
          <p:nvPr/>
        </p:nvSpPr>
        <p:spPr>
          <a:xfrm>
            <a:off x="4856767" y="5128998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64" name="Овал 63"/>
          <p:cNvSpPr/>
          <p:nvPr/>
        </p:nvSpPr>
        <p:spPr>
          <a:xfrm>
            <a:off x="5723495" y="4644727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80" name="Овал 79"/>
          <p:cNvSpPr/>
          <p:nvPr/>
        </p:nvSpPr>
        <p:spPr>
          <a:xfrm>
            <a:off x="4009612" y="4541149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81" name="Овал 80"/>
          <p:cNvSpPr/>
          <p:nvPr/>
        </p:nvSpPr>
        <p:spPr>
          <a:xfrm>
            <a:off x="4122564" y="3708623"/>
            <a:ext cx="360040" cy="360040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279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860" y="684288"/>
            <a:ext cx="2922732" cy="1507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54212" y="684300"/>
            <a:ext cx="5616624" cy="1188369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5988" tIns="35988" rIns="35988" bIns="35988" rtlCol="0" anchor="ctr">
            <a:spAutoFit/>
          </a:bodyPr>
          <a:lstStyle/>
          <a:p>
            <a:pPr defTabSz="1042688">
              <a:lnSpc>
                <a:spcPts val="29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ПРИОРИТЕТНЫЕ ЦЕЛИ </a:t>
            </a:r>
          </a:p>
          <a:p>
            <a:pPr defTabSz="1042688">
              <a:lnSpc>
                <a:spcPts val="29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ФЕДЕРАЛЬНОЙ НАЛОГОВОЙ СЛУЖБЫ</a:t>
            </a:r>
          </a:p>
          <a:p>
            <a:pPr defTabSz="1042688">
              <a:lnSpc>
                <a:spcPts val="2900"/>
              </a:lnSpc>
              <a:spcBef>
                <a:spcPct val="0"/>
              </a:spcBef>
            </a:pP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НА </a:t>
            </a:r>
            <a:r>
              <a:rPr lang="ru-RU" sz="24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2015 </a:t>
            </a: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ГОД:</a:t>
            </a:r>
            <a:endParaRPr lang="ru-RU" sz="2400" dirty="0">
              <a:solidFill>
                <a:srgbClr val="4F81BD">
                  <a:lumMod val="75000"/>
                </a:srgb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14252" y="2142642"/>
            <a:ext cx="8107307" cy="5166381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5988" tIns="35988" rIns="35988" bIns="35988" rtlCol="0" anchor="ctr">
            <a:spAutoFit/>
          </a:bodyPr>
          <a:lstStyle/>
          <a:p>
            <a:pPr marL="399909" indent="-314215" algn="just" defTabSz="1042688">
              <a:spcBef>
                <a:spcPct val="0"/>
              </a:spcBef>
              <a:spcAft>
                <a:spcPts val="18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ПОВЫШЕНИЕ ЭФФЕКТИВНОСТИ ИСПОЛЬЗОВАНИЯ ИНСТРУМЕНТОВ НАЛОГОВОГО АДМИНИСТРИРОВАНИЯ,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НАПРАВЛЕННЫХ НА МОТИВИРОВАНИЕ НАЛОГОПЛАТЕЛЬЩИКОВ К ДОБРОВОЛЬНОЙ УПЛАТЕ НАЛОГОВ И ПРИМЕНЕНИЮ В СДЕЛКАХ ЦЕН, СООТВЕТСТВУЮЩИХ РЫНОЧНЫМ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399909" indent="-314215" algn="just" defTabSz="1042688">
              <a:spcBef>
                <a:spcPct val="0"/>
              </a:spcBef>
              <a:spcAft>
                <a:spcPts val="18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6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ФОРМИРОВАНИЕ ЕДИНОЙ ПРАВОПРИМЕНИТЕЛЬНОЙ ПРАКТИКИ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И</a:t>
            </a:r>
            <a:r>
              <a:rPr lang="ru-RU" sz="16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</a:rPr>
              <a:t> СОЗДАНИЕ УСЛОВИЙ ДЛЯ ЗАЩИТЫ ИНТЕРЕСОВ НАЛОГОПЛАТЕЛЬЩИКОВ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</a:rPr>
              <a:t>В РАМКАХ ДОСУДЕБНОГО УРЕГУЛИРОВАНИЯ СПОРОВ</a:t>
            </a:r>
          </a:p>
          <a:p>
            <a:pPr marL="399909" indent="-314215" algn="just" defTabSz="1042688">
              <a:spcBef>
                <a:spcPct val="0"/>
              </a:spcBef>
              <a:spcAft>
                <a:spcPts val="18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600" b="1" dirty="0" smtClean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ПОВЫШЕНИЕ </a:t>
            </a:r>
            <a:r>
              <a:rPr lang="ru-RU" sz="16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ЭФФЕКТИВНОСТИ МЕР УРЕГУЛИРОВАНИЯ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 НАЛОГОВОЙ ЗАДОЛЖЕННОСТИ И </a:t>
            </a:r>
            <a:r>
              <a:rPr lang="ru-RU" sz="16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СНИЖЕНИЕ РИСКОВ 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ОБРАЗОВАНИЯ НОВОЙ ЗАДОЛЖЕННОСТИ</a:t>
            </a:r>
          </a:p>
          <a:p>
            <a:pPr marL="399909" indent="-314215" algn="just" defTabSz="1042688">
              <a:spcBef>
                <a:spcPct val="0"/>
              </a:spcBef>
              <a:spcAft>
                <a:spcPts val="18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6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СОВЕРШЕНСТВОВАНИЕ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 </a:t>
            </a:r>
            <a:r>
              <a:rPr lang="ru-RU" sz="16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ОКАЗЫВАЕМЫХ НАЛОГОПЛАТЕЛЬЩИКАМ УСЛУГ,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 НАПРАВЛЕННЫХ НА ПОВЫШЕНИЕ НАЛОГОВОЙ ГРАМОТНОСТИ, И СОЗДАНИЕ БЛАГОПРИЯТНЫХ УСЛОВИЙ ДЛЯ ИСПОЛНЕНИЯ ИМИ ОБЯЗАННОСТЕЙ ПО УПЛАТЕ 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НАЛОГОВ</a:t>
            </a:r>
          </a:p>
          <a:p>
            <a:pPr marL="399909" indent="-314215" algn="just" defTabSz="1042688">
              <a:spcBef>
                <a:spcPct val="0"/>
              </a:spcBef>
              <a:spcAft>
                <a:spcPts val="18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ОПТИМИЗАЦИЯ ПРОЦЕДУР, СВЯЗАННЫХ С РЕГИСТРАЦИЕЙ 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ЮРИДИЧЕСКИХ ЛИЦ И ИНДИВИДУАЛЬНЫХ ПРЕДПРИНИМАТЕЛЕЙ</a:t>
            </a:r>
            <a:endParaRPr lang="ru-RU" sz="16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399909" indent="-314215" algn="just" defTabSz="1042688">
              <a:spcBef>
                <a:spcPct val="0"/>
              </a:spcBef>
              <a:spcAft>
                <a:spcPts val="1800"/>
              </a:spcAft>
              <a:buClr>
                <a:srgbClr val="4F81BD">
                  <a:lumMod val="75000"/>
                </a:srgbClr>
              </a:buClr>
              <a:buFont typeface="+mj-lt"/>
              <a:buAutoNum type="romanUcPeriod"/>
            </a:pP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  <a:ea typeface="+mj-ea"/>
                <a:cs typeface="+mj-cs"/>
              </a:rPr>
              <a:t>СОВЕРШЕНСТВОВАНИЕ МЕР  </a:t>
            </a:r>
            <a:r>
              <a:rPr lang="ru-RU" sz="1600" b="1" dirty="0">
                <a:solidFill>
                  <a:srgbClr val="4F81BD">
                    <a:lumMod val="75000"/>
                  </a:srgbClr>
                </a:solidFill>
                <a:latin typeface="Arial Narrow" panose="020B0606020202030204" pitchFamily="34" charset="0"/>
                <a:ea typeface="+mj-ea"/>
                <a:cs typeface="+mj-cs"/>
              </a:rPr>
              <a:t>ПО ПРОТИВОДЕЙСТВИЮ КОРРУПЦИИ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10" y="4356695"/>
            <a:ext cx="691276" cy="46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24" y="2196455"/>
            <a:ext cx="69127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39" y="5062374"/>
            <a:ext cx="691276" cy="518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24" y="3348583"/>
            <a:ext cx="691276" cy="51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77" y="6778202"/>
            <a:ext cx="691276" cy="4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01" y="6263225"/>
            <a:ext cx="670413" cy="40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56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82204" y="399455"/>
            <a:ext cx="9649072" cy="1644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I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  <a:p>
            <a:pPr defTabSz="1043056">
              <a:lnSpc>
                <a:spcPts val="23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ПОВЫШЕНИЕ ЭФФЕКТИВНОСТИ ИСПОЛЬЗОВАНИЯ ИНСТРУМЕНТОВ НАЛОГОВОГО АДМИНИСТРИРОВАНИЯ, НАПРАВЛЕННЫХ НА МОТИВИРОВАНИЕ НАЛОГОПЛАТЕЛЬЩИКОВ К ДОБРОВОЛЬНОЙ УПЛАТЕ НАЛОГОВ И ПРИМЕНЕНИЮ В СДЕЛКАХ ЦЕН, СООТВЕТСТВУЮЩИХ РЫНОЧНЫМ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6260" y="2181090"/>
            <a:ext cx="3960440" cy="4997128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ЗАДАЧИ:</a:t>
            </a:r>
          </a:p>
          <a:p>
            <a:pPr indent="273050" algn="just" defTabSz="1043056">
              <a:spcBef>
                <a:spcPct val="0"/>
              </a:spcBef>
              <a:spcAft>
                <a:spcPts val="1800"/>
              </a:spcAft>
              <a:buAutoNum type="arabicPeriod"/>
            </a:pP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Использование </a:t>
            </a:r>
            <a:r>
              <a:rPr lang="ru-RU" sz="15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критериального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принципа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для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эффективного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выявления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налогоплательщиков  и контролируемых сделок,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попадающих в зону риска нарушения налогового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законодательства</a:t>
            </a:r>
          </a:p>
          <a:p>
            <a:pPr indent="273050" algn="just" defTabSz="1043056">
              <a:spcBef>
                <a:spcPct val="0"/>
              </a:spcBef>
              <a:spcAft>
                <a:spcPts val="1800"/>
              </a:spcAft>
              <a:buAutoNum type="arabicPeriod"/>
            </a:pP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Развитие и совершенствование методов побуждения налогоплательщиков к добровольному исполнению </a:t>
            </a:r>
            <a:r>
              <a:rPr lang="ru-RU" sz="15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налоговых обязательств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путем совершенствования системы управления налоговыми рисками в результате реализации отраслевых проектов</a:t>
            </a:r>
          </a:p>
          <a:p>
            <a:pPr indent="273050" algn="just" defTabSz="1043056">
              <a:spcBef>
                <a:spcPct val="0"/>
              </a:spcBef>
              <a:spcAft>
                <a:spcPts val="1800"/>
              </a:spcAft>
              <a:buAutoNum type="arabicPeriod"/>
            </a:pP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Развитие механизмов расширенного взаимодействия с крупнейшими налогоплательщиками (заключение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соглашений о ценообразовании и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соглашений о расширенном </a:t>
            </a:r>
            <a:r>
              <a:rPr lang="ru-RU" sz="1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информационном </a:t>
            </a:r>
            <a:r>
              <a:rPr lang="ru-RU" sz="15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взаимодействии)</a:t>
            </a:r>
            <a:endParaRPr lang="ru-RU" sz="15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5868863"/>
            <a:ext cx="864096" cy="972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95" y="2844307"/>
            <a:ext cx="720300" cy="72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62724" y="2124447"/>
            <a:ext cx="4392487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ОЖИДАЕМЫЙ РЕЗУЛЬТАТ: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850756" y="2653471"/>
            <a:ext cx="410445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Развитие инструментов риск-анализа и дистанционного автоматизированного контроля,  снижение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количества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выездных налоговых проверок при одновременном повышении их эффективности</a:t>
            </a:r>
            <a:endParaRPr lang="ru-RU" sz="1800" b="1" i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5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6398806"/>
              </p:ext>
            </p:extLst>
          </p:nvPr>
        </p:nvGraphicFramePr>
        <p:xfrm>
          <a:off x="5346699" y="4284687"/>
          <a:ext cx="4464497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04" y="4665811"/>
            <a:ext cx="739816" cy="55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65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>
            <a:off x="6282804" y="4932759"/>
            <a:ext cx="0" cy="167745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660" y="3821190"/>
            <a:ext cx="5125911" cy="2839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>
                <a:solidFill>
                  <a:prstClr val="white"/>
                </a:solidFill>
              </a:rPr>
              <a:pPr/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2204" y="468263"/>
            <a:ext cx="9649072" cy="1349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II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  <a:p>
            <a:pPr defTabSz="1043056">
              <a:lnSpc>
                <a:spcPts val="23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ФОРМИРОВАНИЕ ЕДИНОЙ ПРАВОПРИМЕНИТЕЛЬНОЙ ПРАКТИКИ И СОЗДАНИЕ УСЛОВИЙ ДЛЯ ЗАЩИТЫ ИНТЕРЕСОВ НАЛОГОПЛАТЕЛЬЩИКОВ В РАМКАХ ДОСУДЕБНОГО УРЕГУЛИРОВАНИЯ СПОРОВ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2284" y="2484128"/>
            <a:ext cx="3888432" cy="4027632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ЗАДАЧИ: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1. Формирование единой правоприменительной практики, способствующей однозначному </a:t>
            </a:r>
            <a:r>
              <a:rPr lang="ru-RU" sz="1600" b="1" dirty="0" err="1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трактованию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 норм законодательства как налоговыми органами, так и налогоплательщиками</a:t>
            </a:r>
          </a:p>
          <a:p>
            <a:pPr algn="just" defTabSz="1043056">
              <a:spcBef>
                <a:spcPct val="0"/>
              </a:spcBef>
            </a:pPr>
            <a:endParaRPr lang="ru-RU" sz="1600" b="1" dirty="0" smtClean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2. 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С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оздание удобных для 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налогоплательщиков сервисов 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с целью взаимодействия с налоговыми органами в рамках досудебного урегулирования споров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3. </a:t>
            </a:r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Развитие досудебных (внесудебных) способов урегулирования налоговых 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споров</a:t>
            </a:r>
            <a:endParaRPr lang="ru-RU" sz="16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62724" y="2618696"/>
            <a:ext cx="4346340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ОЖИДАЕМЫЙ РЕЗУЛЬТАТ: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28" y="4553297"/>
            <a:ext cx="916069" cy="886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5F6F1"/>
              </a:clrFrom>
              <a:clrTo>
                <a:srgbClr val="F5F6F1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82" y="5530089"/>
            <a:ext cx="903908" cy="90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Овал 26"/>
          <p:cNvSpPr/>
          <p:nvPr/>
        </p:nvSpPr>
        <p:spPr>
          <a:xfrm>
            <a:off x="5910248" y="4195345"/>
            <a:ext cx="900000" cy="900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2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20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11,0</a:t>
            </a:r>
          </a:p>
          <a:p>
            <a:pPr algn="ctr"/>
            <a:r>
              <a:rPr lang="ru-RU" sz="1200" b="1" dirty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т</a:t>
            </a:r>
            <a:r>
              <a:rPr lang="ru-RU" sz="120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ыс. дел</a:t>
            </a:r>
            <a:endParaRPr lang="ru-RU" sz="1200" b="1" dirty="0">
              <a:solidFill>
                <a:srgbClr val="EEECE1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Овал 27"/>
          <p:cNvSpPr/>
          <p:nvPr/>
        </p:nvSpPr>
        <p:spPr>
          <a:xfrm>
            <a:off x="6858868" y="4860751"/>
            <a:ext cx="837886" cy="829954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2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220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10,5</a:t>
            </a:r>
          </a:p>
          <a:p>
            <a:pPr algn="ctr"/>
            <a:r>
              <a:rPr lang="ru-RU" sz="1200" b="1" dirty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т</a:t>
            </a:r>
            <a:r>
              <a:rPr lang="ru-RU" sz="120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ыс. дел</a:t>
            </a:r>
            <a:endParaRPr lang="ru-RU" sz="1200" b="1" dirty="0">
              <a:solidFill>
                <a:srgbClr val="EEECE1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7333228" y="5796855"/>
            <a:ext cx="0" cy="7875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743334" y="6548834"/>
            <a:ext cx="1008332" cy="4642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2013 год</a:t>
            </a:r>
            <a:endParaRPr lang="ru-RU" sz="16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858868" y="6578310"/>
            <a:ext cx="1008332" cy="4642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2014 год</a:t>
            </a:r>
            <a:endParaRPr lang="ru-RU" sz="16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EA"/>
              </a:clrFrom>
              <a:clrTo>
                <a:srgbClr val="FFFFEA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65" y="3329740"/>
            <a:ext cx="978557" cy="878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21"/>
          <p:cNvSpPr>
            <a:spLocks noChangeArrowheads="1"/>
          </p:cNvSpPr>
          <p:nvPr/>
        </p:nvSpPr>
        <p:spPr bwMode="auto">
          <a:xfrm>
            <a:off x="7938988" y="6589713"/>
            <a:ext cx="100806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600" b="1" dirty="0" smtClean="0">
                <a:solidFill>
                  <a:srgbClr val="595959"/>
                </a:solidFill>
                <a:latin typeface="Arial Narrow" pitchFamily="34" charset="0"/>
              </a:rPr>
              <a:t>2015 </a:t>
            </a:r>
            <a:r>
              <a:rPr lang="ru-RU" sz="1600" b="1" dirty="0">
                <a:solidFill>
                  <a:srgbClr val="595959"/>
                </a:solidFill>
                <a:latin typeface="Arial Narrow" pitchFamily="34" charset="0"/>
              </a:rPr>
              <a:t>год</a:t>
            </a:r>
          </a:p>
        </p:txBody>
      </p:sp>
      <p:sp>
        <p:nvSpPr>
          <p:cNvPr id="23" name="Овал 27"/>
          <p:cNvSpPr/>
          <p:nvPr/>
        </p:nvSpPr>
        <p:spPr>
          <a:xfrm>
            <a:off x="8010996" y="5312020"/>
            <a:ext cx="750638" cy="686336"/>
          </a:xfrm>
          <a:prstGeom prst="ellipse">
            <a:avLst/>
          </a:prstGeom>
          <a:solidFill>
            <a:schemeClr val="bg1">
              <a:lumMod val="65000"/>
            </a:schemeClr>
          </a:solidFill>
          <a:ln w="6350">
            <a:solidFill>
              <a:schemeClr val="bg2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ru-RU" sz="2000" b="1" dirty="0" smtClean="0">
                <a:solidFill>
                  <a:srgbClr val="1E1C11"/>
                </a:solidFill>
                <a:latin typeface="Arial Narrow" pitchFamily="34" charset="0"/>
              </a:rPr>
              <a:t>9,5</a:t>
            </a:r>
            <a:endParaRPr lang="ru-RU" sz="2000" b="1" dirty="0">
              <a:solidFill>
                <a:srgbClr val="1E1C11"/>
              </a:solidFill>
              <a:latin typeface="Arial Narrow" pitchFamily="34" charset="0"/>
            </a:endParaRPr>
          </a:p>
          <a:p>
            <a:pPr algn="ctr">
              <a:defRPr/>
            </a:pPr>
            <a:r>
              <a:rPr lang="ru-RU" sz="1100" b="1" dirty="0">
                <a:solidFill>
                  <a:srgbClr val="1E1C11"/>
                </a:solidFill>
                <a:latin typeface="Arial Narrow" pitchFamily="34" charset="0"/>
              </a:rPr>
              <a:t>тыс. дел</a:t>
            </a:r>
          </a:p>
        </p:txBody>
      </p:sp>
      <p:cxnSp>
        <p:nvCxnSpPr>
          <p:cNvPr id="24" name="Прямая соединительная линия 19"/>
          <p:cNvCxnSpPr/>
          <p:nvPr/>
        </p:nvCxnSpPr>
        <p:spPr>
          <a:xfrm>
            <a:off x="8371036" y="6012879"/>
            <a:ext cx="0" cy="59733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11"/>
          <p:cNvSpPr>
            <a:spLocks noChangeArrowheads="1"/>
          </p:cNvSpPr>
          <p:nvPr/>
        </p:nvSpPr>
        <p:spPr bwMode="auto">
          <a:xfrm>
            <a:off x="5765996" y="3060551"/>
            <a:ext cx="43465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>
                <a:solidFill>
                  <a:srgbClr val="254061"/>
                </a:solidFill>
                <a:latin typeface="Arial Narrow" pitchFamily="34" charset="0"/>
              </a:rPr>
              <a:t>Досудебный порядок урегулирования налоговых споров способствует доведению до суда наиболее значимых дел</a:t>
            </a:r>
          </a:p>
        </p:txBody>
      </p:sp>
    </p:spTree>
    <p:extLst>
      <p:ext uri="{BB962C8B-B14F-4D97-AF65-F5344CB8AC3E}">
        <p14:creationId xmlns:p14="http://schemas.microsoft.com/office/powerpoint/2010/main" val="4786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4212" y="468263"/>
            <a:ext cx="9361040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III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ПОВЫШЕНИЕ ЭФФЕКТИВНОСТИ МЕР УРЕГУЛИРОВАНИЯ НАЛОГОВОЙ ЗАДОЛЖЕННОСТИ И СНИЖЕНИЕ РИСКОВ ОБРАЗОВАНИЯ НОВОЙ ЗАДОЛЖЕННОСТИ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2284" y="1890880"/>
            <a:ext cx="3816424" cy="5274127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ЗАДАЧИ:</a:t>
            </a:r>
          </a:p>
          <a:p>
            <a:pPr algn="just" defTabSz="1043056">
              <a:spcBef>
                <a:spcPct val="0"/>
              </a:spcBef>
              <a:spcAft>
                <a:spcPts val="1800"/>
              </a:spcAft>
              <a:buAutoNum type="arabicPeriod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  Повышение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эффективности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межведомственного взаимодействия с ведомствами, участвующими в урегулировании задолженности 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2. Снижение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риска образования новой задолженности путем предоставления налогоплательщикам удобных инструментов по уплате налогов (электронных сервисов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),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повышения информированности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налогоплательщиков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 сроках и порядке уплаты налогов – размещение информации на официальном Интернет-сайте ФНС России, на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стендах в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инспекциях, в СМИ, проведение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декларационных кампаний и своевременного направления уведомлений и платежных документов по имущественным налогам физлиц.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62724" y="2547836"/>
            <a:ext cx="4392488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Сохранение низкого уровня соотношения объема налоговой задолженности и объема поступлений по налогам и сборам в бюджетную систему РФ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14" y="4103177"/>
            <a:ext cx="858855" cy="613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556" y="2656436"/>
            <a:ext cx="720079" cy="6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692" y="3810107"/>
            <a:ext cx="4810082" cy="2911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Овал 13"/>
          <p:cNvSpPr/>
          <p:nvPr/>
        </p:nvSpPr>
        <p:spPr>
          <a:xfrm>
            <a:off x="6109312" y="4239732"/>
            <a:ext cx="792088" cy="79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latin typeface="Arial Narrow" panose="020B0606020202030204" pitchFamily="34" charset="0"/>
              </a:rPr>
              <a:t>10,3%</a:t>
            </a:r>
            <a:endParaRPr lang="ru-RU" sz="800" dirty="0">
              <a:latin typeface="Arial Narrow" panose="020B0606020202030204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954565" y="4828852"/>
            <a:ext cx="792088" cy="79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latin typeface="Arial Narrow" panose="020B0606020202030204" pitchFamily="34" charset="0"/>
              </a:rPr>
              <a:t>10,2%</a:t>
            </a:r>
            <a:endParaRPr lang="ru-RU" sz="800" dirty="0">
              <a:latin typeface="Arial Narrow" panose="020B0606020202030204" pitchFamily="34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6394921" y="5031820"/>
            <a:ext cx="10633" cy="1690056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7333448" y="5652839"/>
            <a:ext cx="0" cy="106903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5994552" y="6618419"/>
            <a:ext cx="1008332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2012 год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58868" y="6618419"/>
            <a:ext cx="1008332" cy="4165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2013 год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34732" y="1919056"/>
            <a:ext cx="4320480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ОЖИДАЕМЫЙ РЕЗУЛЬТАТ:</a:t>
            </a:r>
          </a:p>
        </p:txBody>
      </p:sp>
      <p:sp>
        <p:nvSpPr>
          <p:cNvPr id="23" name="Овал 22"/>
          <p:cNvSpPr/>
          <p:nvPr/>
        </p:nvSpPr>
        <p:spPr>
          <a:xfrm>
            <a:off x="7958187" y="5220791"/>
            <a:ext cx="792088" cy="79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800" b="1" dirty="0" smtClean="0">
                <a:latin typeface="Arial Narrow" panose="020B0606020202030204" pitchFamily="34" charset="0"/>
              </a:rPr>
              <a:t>9,3%</a:t>
            </a:r>
            <a:endParaRPr lang="ru-RU" sz="800" dirty="0">
              <a:latin typeface="Arial Narrow" panose="020B0606020202030204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8267486" y="5919965"/>
            <a:ext cx="0" cy="787533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7792906" y="6633878"/>
            <a:ext cx="1008332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900"/>
              </a:lnSpc>
              <a:spcBef>
                <a:spcPct val="0"/>
              </a:spcBef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2014 год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97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47" y="4232260"/>
            <a:ext cx="23717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4212" y="324247"/>
            <a:ext cx="9433048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5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IV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  <a:p>
            <a:pPr defTabSz="1043056">
              <a:lnSpc>
                <a:spcPts val="2500"/>
              </a:lnSpc>
              <a:spcBef>
                <a:spcPct val="0"/>
              </a:spcBef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СОВЕРШЕНСТВОВАНИЕ ОКАЗЫВАЕМЫХ НАЛОГОПЛАТЕЛЬЩИКАМ УСЛУГ, НАПРАВЛЕННЫХ НА ПОВЫШЕНИЕ НАЛОГОВОЙ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ГРАМОТНОСТИ,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И СОЗДАНИЕ БЛАГОПРИЯТНЫХ УСЛОВИЙ ДЛЯ ИСПОЛНЕНИЯ ИМИ ОБЯЗАННОСТЕЙ </a:t>
            </a:r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defTabSz="1043056">
              <a:lnSpc>
                <a:spcPts val="25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 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УПЛАТЕ НАЛОГОВ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86260" y="2039640"/>
            <a:ext cx="4392488" cy="5433145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lnSpc>
                <a:spcPts val="2000"/>
              </a:lnSpc>
              <a:spcAft>
                <a:spcPts val="6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ЗАДАЧИ:</a:t>
            </a:r>
          </a:p>
          <a:p>
            <a:pPr algn="just" defTabSz="1043056">
              <a:lnSpc>
                <a:spcPts val="2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1. Повышение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качества обслуживания налогоплательщиков, в т. ч. посредством внедрения унифицированных стандартов взаимодействия налогоплательщиков с налоговыми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органами </a:t>
            </a:r>
            <a:r>
              <a: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(внедрение системы оценки качества оказываемых государственных услуг, внедрение фирменного стиля налоговых органов и системы управления очередью в налоговых органах)</a:t>
            </a:r>
          </a:p>
          <a:p>
            <a:pPr algn="just" defTabSz="1043056">
              <a:lnSpc>
                <a:spcPts val="2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.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Развитие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онлайн услуг для налогоплательщиков и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расширение способов исполнения налогоплательщиками своих обязанностей, </a:t>
            </a:r>
            <a:r>
              <a:rPr lang="ru-RU" sz="1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(совершенствование личных кабинетов налогоплательщиков – юридических, физических и индивидуальных предпринимателей, развитие единого контакт-центра)</a:t>
            </a:r>
          </a:p>
          <a:p>
            <a:pPr algn="just" defTabSz="1043056">
              <a:lnSpc>
                <a:spcPts val="2000"/>
              </a:lnSpc>
              <a:spcAft>
                <a:spcPts val="600"/>
              </a:spcAft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 3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.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Повышение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налоговой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грамотности и информированности налогоплательщиков,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в том числе с привлечением средств массовой информации</a:t>
            </a:r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2" y="4776493"/>
            <a:ext cx="722828" cy="51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46" y="6588943"/>
            <a:ext cx="667458" cy="439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3061115"/>
            <a:ext cx="751882" cy="50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706740" y="2340471"/>
            <a:ext cx="4248472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ОЖИДАЕМЫЙ 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РЕЗУЛЬТАТ</a:t>
            </a: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994772" y="3022416"/>
            <a:ext cx="4104456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Стабильно высокая доля </a:t>
            </a:r>
            <a:r>
              <a:rPr lang="ru-RU" sz="1800" b="1" i="1" dirty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налогоплательщиков, удовлетворительно оценивающих качество работы налоговых 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органов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94463" y="5292964"/>
            <a:ext cx="540212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anose="020B0606020202030204" pitchFamily="34" charset="0"/>
              </a:rPr>
              <a:t>75,9%*</a:t>
            </a:r>
            <a:endParaRPr lang="ru-RU" sz="16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89647" y="5283641"/>
            <a:ext cx="474489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anose="020B0606020202030204" pitchFamily="34" charset="0"/>
              </a:rPr>
              <a:t>75,6%</a:t>
            </a:r>
            <a:endParaRPr lang="ru-RU" sz="16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anose="020B060602020203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037304" y="5811378"/>
            <a:ext cx="1008332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2012 год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541262" y="5824866"/>
            <a:ext cx="1008332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2014 год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842029" y="5046645"/>
            <a:ext cx="474489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anose="020B0606020202030204" pitchFamily="34" charset="0"/>
              </a:rPr>
              <a:t>79,3%</a:t>
            </a:r>
            <a:endParaRPr lang="ru-RU" sz="16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360403" y="5824866"/>
            <a:ext cx="1008332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2015 год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901020" y="5169688"/>
            <a:ext cx="474489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cap="all" spc="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Arial Narrow" panose="020B0606020202030204" pitchFamily="34" charset="0"/>
              </a:rPr>
              <a:t>76,6%</a:t>
            </a:r>
            <a:endParaRPr lang="ru-RU" sz="1600" b="1" cap="all" spc="0" dirty="0">
              <a:ln w="0"/>
              <a:solidFill>
                <a:schemeClr val="tx2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Arial Narrow" panose="020B060602020203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56780" y="5813410"/>
            <a:ext cx="1008332" cy="464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2013 год</a:t>
            </a:r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37304" y="6469151"/>
            <a:ext cx="3917908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* </a:t>
            </a:r>
            <a:r>
              <a:rPr lang="ru-RU"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Плановые значения показателя </a:t>
            </a:r>
            <a:r>
              <a:rPr lang="ru-RU" sz="1100" i="1" dirty="0" smtClean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в </a:t>
            </a:r>
            <a:r>
              <a:rPr lang="ru-RU" sz="1100" i="1" dirty="0">
                <a:solidFill>
                  <a:schemeClr val="tx2">
                    <a:lumMod val="50000"/>
                  </a:schemeClr>
                </a:solidFill>
                <a:latin typeface="Arial Narrow" panose="020B0606020202030204" pitchFamily="34" charset="0"/>
              </a:rPr>
              <a:t>соответствии с Постановлением Правительства РФ от 15.04.2014 № 320 «Об утверждении государственной программы Российской Федерации «Управление государственными финансами и регулирование финансовых рынков»</a:t>
            </a:r>
            <a:endParaRPr lang="ru-RU" sz="1100" dirty="0">
              <a:solidFill>
                <a:schemeClr val="tx2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37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0E89E6-FE54-4E13-859C-1FA908D70D39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4212" y="638264"/>
            <a:ext cx="9433048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43056">
              <a:lnSpc>
                <a:spcPts val="25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ЦЕЛЬ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V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:</a:t>
            </a:r>
          </a:p>
          <a:p>
            <a:pPr defTabSz="1043056">
              <a:lnSpc>
                <a:spcPts val="2500"/>
              </a:lnSpc>
              <a:spcBef>
                <a:spcPct val="0"/>
              </a:spcBef>
            </a:pP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ОПТИМИЗАЦИЯ ПРОЦЕДУР, СВЯЗАННЫХ С РЕГИСТРАЦИЕЙ ЮРИДИЧЕСКИХ ЛИЦ И ИНДИВИДУАЛЬНЫХ ПРЕДПРИНИМАТЕЛЕЙ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58268" y="2194013"/>
            <a:ext cx="3600399" cy="3242802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 Narrow" panose="020B0606020202030204" pitchFamily="34" charset="0"/>
                <a:ea typeface="+mj-ea"/>
                <a:cs typeface="+mj-cs"/>
              </a:rPr>
              <a:t>ЗАДАЧИ:</a:t>
            </a:r>
          </a:p>
          <a:p>
            <a:pPr indent="265113" algn="just" defTabSz="1043056">
              <a:spcBef>
                <a:spcPct val="0"/>
              </a:spcBef>
              <a:spcAft>
                <a:spcPts val="1800"/>
              </a:spcAft>
              <a:buAutoNum type="arabicPeriod"/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Совершенствование процедур государственной регистрации</a:t>
            </a:r>
          </a:p>
          <a:p>
            <a:pPr marL="342900" indent="-342900" algn="just" defTabSz="1043056">
              <a:spcBef>
                <a:spcPct val="0"/>
              </a:spcBef>
              <a:spcAft>
                <a:spcPts val="1800"/>
              </a:spcAft>
              <a:buAutoNum type="arabicPeriod"/>
            </a:pPr>
            <a:endPara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marL="342900" indent="-342900" algn="just" defTabSz="1043056">
              <a:spcBef>
                <a:spcPct val="0"/>
              </a:spcBef>
              <a:spcAft>
                <a:spcPts val="1800"/>
              </a:spcAft>
              <a:buAutoNum type="arabicPeriod"/>
            </a:pPr>
            <a:endParaRPr lang="ru-RU" sz="1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  <a:p>
            <a:pPr algn="just" defTabSz="1043056">
              <a:spcBef>
                <a:spcPct val="0"/>
              </a:spcBef>
              <a:spcAft>
                <a:spcPts val="1800"/>
              </a:spcAft>
            </a:pPr>
            <a:r>
              <a:rPr lang="ru-RU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rPr>
              <a:t>2. Развитие системы досудебного урегулирования споров в сфере государственной регистрации </a:t>
            </a:r>
            <a:endParaRPr lang="ru-RU" sz="1800" b="1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64" y="2772519"/>
            <a:ext cx="826101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553295" y="2224990"/>
            <a:ext cx="3767188" cy="380480"/>
          </a:xfrm>
          <a:prstGeom prst="rect">
            <a:avLst/>
          </a:prstGeom>
          <a:ln w="19050">
            <a:noFill/>
            <a:prstDash val="dash"/>
          </a:ln>
        </p:spPr>
        <p:txBody>
          <a:bodyPr vert="horz" wrap="square" lIns="36000" tIns="36000" rIns="36000" bIns="36000" rtlCol="0" anchor="ctr">
            <a:spAutoFit/>
          </a:bodyPr>
          <a:lstStyle/>
          <a:p>
            <a:pPr algn="ctr" defTabSz="1043056">
              <a:spcBef>
                <a:spcPct val="0"/>
              </a:spcBef>
              <a:spcAft>
                <a:spcPts val="1800"/>
              </a:spcAft>
            </a:pPr>
            <a:r>
              <a:rPr lang="ru-RU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ОЖИДАЕМЫЙ РЕЗУЛЬТАТ: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60043" y="2678304"/>
            <a:ext cx="4392488" cy="97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Расширение возможностей он-</a:t>
            </a:r>
            <a:r>
              <a:rPr lang="ru-RU" sz="1800" b="1" i="1" dirty="0" err="1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лайн</a:t>
            </a:r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 регистрации</a:t>
            </a:r>
          </a:p>
          <a:p>
            <a:pPr algn="ctr"/>
            <a:r>
              <a:rPr lang="ru-RU" sz="1200" b="1" i="1" dirty="0" smtClean="0">
                <a:solidFill>
                  <a:schemeClr val="accent1">
                    <a:lumMod val="50000"/>
                  </a:schemeClr>
                </a:solidFill>
                <a:latin typeface="Arial Narrow" panose="020B0606020202030204" pitchFamily="34" charset="0"/>
              </a:rPr>
              <a:t>Количество пакетов электронных документов, направленных на государственную регистрацию через интернет, ед.</a:t>
            </a:r>
            <a:endParaRPr lang="ru-RU" sz="1200" b="1" dirty="0">
              <a:solidFill>
                <a:schemeClr val="accent1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058668" y="3780631"/>
            <a:ext cx="4765871" cy="236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>
            <a:off x="6008115" y="5148783"/>
            <a:ext cx="733212" cy="67738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bg2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rgbClr val="EEECE1">
                    <a:lumMod val="10000"/>
                  </a:srgbClr>
                </a:solidFill>
                <a:latin typeface="Arial Narrow" panose="020B0606020202030204" pitchFamily="34" charset="0"/>
              </a:rPr>
              <a:t>33 104</a:t>
            </a:r>
            <a:endParaRPr lang="ru-RU" sz="1200" b="1" dirty="0">
              <a:solidFill>
                <a:srgbClr val="EEECE1">
                  <a:lumMod val="10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7088235" y="4546607"/>
            <a:ext cx="682609" cy="63282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bg2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102 287</a:t>
            </a:r>
            <a:endParaRPr lang="ru-RU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63928" y="5868863"/>
            <a:ext cx="1008332" cy="4642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2012 год</a:t>
            </a:r>
            <a:endParaRPr lang="ru-RU" sz="14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44048" y="5868863"/>
            <a:ext cx="1008332" cy="4642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defTabSz="1043056">
              <a:lnSpc>
                <a:spcPts val="2900"/>
              </a:lnSpc>
              <a:spcBef>
                <a:spcPct val="0"/>
              </a:spcBef>
            </a:pPr>
            <a:r>
              <a:rPr lang="ru-RU" sz="14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 Narrow" panose="020B0606020202030204" pitchFamily="34" charset="0"/>
              </a:rPr>
              <a:t>2013 год</a:t>
            </a:r>
            <a:endParaRPr lang="ru-RU" sz="1400" b="1" dirty="0">
              <a:solidFill>
                <a:prstClr val="black">
                  <a:lumMod val="65000"/>
                  <a:lumOff val="35000"/>
                </a:prstClr>
              </a:solidFill>
              <a:latin typeface="Arial Narrow" panose="020B0606020202030204" pitchFamily="34" charset="0"/>
            </a:endParaRPr>
          </a:p>
        </p:txBody>
      </p:sp>
      <p:sp>
        <p:nvSpPr>
          <p:cNvPr id="16" name="Прямоугольник 21"/>
          <p:cNvSpPr>
            <a:spLocks noChangeArrowheads="1"/>
          </p:cNvSpPr>
          <p:nvPr/>
        </p:nvSpPr>
        <p:spPr bwMode="auto">
          <a:xfrm>
            <a:off x="7952380" y="5887706"/>
            <a:ext cx="1008063" cy="464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1042988">
              <a:lnSpc>
                <a:spcPts val="2900"/>
              </a:lnSpc>
            </a:pPr>
            <a:r>
              <a:rPr lang="ru-RU" sz="1400" b="1" dirty="0" smtClean="0">
                <a:solidFill>
                  <a:srgbClr val="595959"/>
                </a:solidFill>
                <a:latin typeface="Arial Narrow" pitchFamily="34" charset="0"/>
              </a:rPr>
              <a:t>2014 </a:t>
            </a:r>
            <a:r>
              <a:rPr lang="ru-RU" sz="1400" b="1" dirty="0">
                <a:solidFill>
                  <a:srgbClr val="595959"/>
                </a:solidFill>
                <a:latin typeface="Arial Narrow" pitchFamily="34" charset="0"/>
              </a:rPr>
              <a:t>год</a:t>
            </a:r>
          </a:p>
        </p:txBody>
      </p:sp>
      <p:sp>
        <p:nvSpPr>
          <p:cNvPr id="17" name="Овал 27"/>
          <p:cNvSpPr/>
          <p:nvPr/>
        </p:nvSpPr>
        <p:spPr>
          <a:xfrm>
            <a:off x="8060880" y="4153081"/>
            <a:ext cx="742203" cy="76448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bg2">
                <a:lumMod val="50000"/>
              </a:schemeClr>
            </a:solidFill>
            <a:prstDash val="lgDash"/>
          </a:ln>
          <a:scene3d>
            <a:camera prst="orthographicFront"/>
            <a:lightRig rig="threePt" dir="t"/>
          </a:scene3d>
          <a:sp3d>
            <a:bevelT w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190 204</a:t>
            </a:r>
            <a:endParaRPr lang="ru-RU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H="1">
            <a:off x="8445219" y="4962947"/>
            <a:ext cx="11192" cy="116322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7437692" y="5292799"/>
            <a:ext cx="5315" cy="78734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6427346" y="5900939"/>
            <a:ext cx="12866" cy="251215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3"/>
          <p:cNvGrpSpPr>
            <a:grpSpLocks/>
          </p:cNvGrpSpPr>
          <p:nvPr/>
        </p:nvGrpSpPr>
        <p:grpSpPr bwMode="auto">
          <a:xfrm>
            <a:off x="632215" y="4658527"/>
            <a:ext cx="643993" cy="562264"/>
            <a:chOff x="937692" y="2537617"/>
            <a:chExt cx="525831" cy="621260"/>
          </a:xfrm>
        </p:grpSpPr>
        <p:pic>
          <p:nvPicPr>
            <p:cNvPr id="23" name="Рисунок 5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466" y="2537617"/>
              <a:ext cx="405057" cy="48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Рисунок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1316" y="2593479"/>
              <a:ext cx="405057" cy="48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Рисунок 6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7692" y="2670967"/>
              <a:ext cx="405057" cy="487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8463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Present_FNS2012_A4</Template>
  <TotalTime>12828</TotalTime>
  <Words>1041</Words>
  <Application>Microsoft Office PowerPoint</Application>
  <PresentationFormat>Произвольный</PresentationFormat>
  <Paragraphs>189</Paragraphs>
  <Slides>10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Present_FNS2012_A4</vt:lpstr>
      <vt:lpstr>1_Present_FNS2012_A4</vt:lpstr>
      <vt:lpstr>ПУБЛИЧНАЯ ДЕКЛАРАЦИЯ ЦЕЛЕЙ И ЗАДАЧ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Подлесных Мария Михайловна</dc:creator>
  <cp:lastModifiedBy>Чернышева Галина Серафимовна</cp:lastModifiedBy>
  <cp:revision>321</cp:revision>
  <cp:lastPrinted>2015-05-26T09:05:43Z</cp:lastPrinted>
  <dcterms:created xsi:type="dcterms:W3CDTF">2013-03-01T11:19:43Z</dcterms:created>
  <dcterms:modified xsi:type="dcterms:W3CDTF">2015-05-27T06:40:40Z</dcterms:modified>
</cp:coreProperties>
</file>